
<file path=[Content_Types].xml><?xml version="1.0" encoding="utf-8"?>
<Types xmlns="http://schemas.openxmlformats.org/package/2006/content-types">
  <Default Extension="xml" ContentType="application/xml"/>
  <Default Extension="tif" ContentType="image/tif"/>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3" r:id="rId1"/>
  </p:sldMasterIdLst>
  <p:notesMasterIdLst>
    <p:notesMasterId r:id="rId49"/>
  </p:notesMasterIdLst>
  <p:handoutMasterIdLst>
    <p:handoutMasterId r:id="rId50"/>
  </p:handoutMasterIdLst>
  <p:sldIdLst>
    <p:sldId id="256" r:id="rId2"/>
    <p:sldId id="355" r:id="rId3"/>
    <p:sldId id="359" r:id="rId4"/>
    <p:sldId id="395" r:id="rId5"/>
    <p:sldId id="396" r:id="rId6"/>
    <p:sldId id="392" r:id="rId7"/>
    <p:sldId id="368" r:id="rId8"/>
    <p:sldId id="369" r:id="rId9"/>
    <p:sldId id="370" r:id="rId10"/>
    <p:sldId id="371" r:id="rId11"/>
    <p:sldId id="372" r:id="rId12"/>
    <p:sldId id="393" r:id="rId13"/>
    <p:sldId id="373" r:id="rId14"/>
    <p:sldId id="374" r:id="rId15"/>
    <p:sldId id="385" r:id="rId16"/>
    <p:sldId id="386" r:id="rId17"/>
    <p:sldId id="387" r:id="rId18"/>
    <p:sldId id="388" r:id="rId19"/>
    <p:sldId id="389" r:id="rId20"/>
    <p:sldId id="390" r:id="rId21"/>
    <p:sldId id="391" r:id="rId22"/>
    <p:sldId id="394" r:id="rId23"/>
    <p:sldId id="378" r:id="rId24"/>
    <p:sldId id="398" r:id="rId25"/>
    <p:sldId id="379" r:id="rId26"/>
    <p:sldId id="399" r:id="rId27"/>
    <p:sldId id="380" r:id="rId28"/>
    <p:sldId id="381" r:id="rId29"/>
    <p:sldId id="382" r:id="rId30"/>
    <p:sldId id="383" r:id="rId31"/>
    <p:sldId id="384" r:id="rId32"/>
    <p:sldId id="397" r:id="rId33"/>
    <p:sldId id="400" r:id="rId34"/>
    <p:sldId id="377" r:id="rId35"/>
    <p:sldId id="376" r:id="rId36"/>
    <p:sldId id="365" r:id="rId37"/>
    <p:sldId id="366" r:id="rId38"/>
    <p:sldId id="360" r:id="rId39"/>
    <p:sldId id="363" r:id="rId40"/>
    <p:sldId id="361" r:id="rId41"/>
    <p:sldId id="356" r:id="rId42"/>
    <p:sldId id="358" r:id="rId43"/>
    <p:sldId id="362" r:id="rId44"/>
    <p:sldId id="357" r:id="rId45"/>
    <p:sldId id="352" r:id="rId46"/>
    <p:sldId id="353" r:id="rId47"/>
    <p:sldId id="364" r:id="rId4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63929"/>
        </a:solidFill>
        <a:effectLst/>
        <a:uFillTx/>
        <a:latin typeface="+mn-lt"/>
        <a:ea typeface="+mn-ea"/>
        <a:cs typeface="+mn-cs"/>
        <a:sym typeface="Optima"/>
      </a:defRPr>
    </a:lvl1pPr>
    <a:lvl2pPr marL="0" marR="0" indent="22860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63929"/>
        </a:solidFill>
        <a:effectLst/>
        <a:uFillTx/>
        <a:latin typeface="+mn-lt"/>
        <a:ea typeface="+mn-ea"/>
        <a:cs typeface="+mn-cs"/>
        <a:sym typeface="Optima"/>
      </a:defRPr>
    </a:lvl2pPr>
    <a:lvl3pPr marL="0" marR="0" indent="45720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63929"/>
        </a:solidFill>
        <a:effectLst/>
        <a:uFillTx/>
        <a:latin typeface="+mn-lt"/>
        <a:ea typeface="+mn-ea"/>
        <a:cs typeface="+mn-cs"/>
        <a:sym typeface="Optima"/>
      </a:defRPr>
    </a:lvl3pPr>
    <a:lvl4pPr marL="0" marR="0" indent="68580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63929"/>
        </a:solidFill>
        <a:effectLst/>
        <a:uFillTx/>
        <a:latin typeface="+mn-lt"/>
        <a:ea typeface="+mn-ea"/>
        <a:cs typeface="+mn-cs"/>
        <a:sym typeface="Optima"/>
      </a:defRPr>
    </a:lvl4pPr>
    <a:lvl5pPr marL="0" marR="0" indent="91440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63929"/>
        </a:solidFill>
        <a:effectLst/>
        <a:uFillTx/>
        <a:latin typeface="+mn-lt"/>
        <a:ea typeface="+mn-ea"/>
        <a:cs typeface="+mn-cs"/>
        <a:sym typeface="Optima"/>
      </a:defRPr>
    </a:lvl5pPr>
    <a:lvl6pPr marL="0" marR="0" indent="114300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63929"/>
        </a:solidFill>
        <a:effectLst/>
        <a:uFillTx/>
        <a:latin typeface="+mn-lt"/>
        <a:ea typeface="+mn-ea"/>
        <a:cs typeface="+mn-cs"/>
        <a:sym typeface="Optima"/>
      </a:defRPr>
    </a:lvl6pPr>
    <a:lvl7pPr marL="0" marR="0" indent="137160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63929"/>
        </a:solidFill>
        <a:effectLst/>
        <a:uFillTx/>
        <a:latin typeface="+mn-lt"/>
        <a:ea typeface="+mn-ea"/>
        <a:cs typeface="+mn-cs"/>
        <a:sym typeface="Optima"/>
      </a:defRPr>
    </a:lvl7pPr>
    <a:lvl8pPr marL="0" marR="0" indent="160020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63929"/>
        </a:solidFill>
        <a:effectLst/>
        <a:uFillTx/>
        <a:latin typeface="+mn-lt"/>
        <a:ea typeface="+mn-ea"/>
        <a:cs typeface="+mn-cs"/>
        <a:sym typeface="Optima"/>
      </a:defRPr>
    </a:lvl8pPr>
    <a:lvl9pPr marL="0" marR="0" indent="182880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63929"/>
        </a:solidFill>
        <a:effectLst/>
        <a:uFillTx/>
        <a:latin typeface="+mn-lt"/>
        <a:ea typeface="+mn-ea"/>
        <a:cs typeface="+mn-cs"/>
        <a:sym typeface="Optim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363929"/>
        </a:fontRef>
        <a:srgbClr val="363929"/>
      </a:tcTxStyle>
      <a:tcStyle>
        <a:tcBdr>
          <a:left>
            <a:ln w="12700" cap="flat">
              <a:solidFill>
                <a:srgbClr val="252F36"/>
              </a:solidFill>
              <a:prstDash val="solid"/>
              <a:miter lim="400000"/>
            </a:ln>
          </a:left>
          <a:right>
            <a:ln w="12700" cap="flat">
              <a:solidFill>
                <a:srgbClr val="252F36"/>
              </a:solidFill>
              <a:prstDash val="solid"/>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solidFill>
                <a:srgbClr val="252F36"/>
              </a:solidFill>
              <a:prstDash val="solid"/>
              <a:miter lim="400000"/>
            </a:ln>
          </a:insideV>
        </a:tcBdr>
        <a:fill>
          <a:noFill/>
        </a:fill>
      </a:tcStyle>
    </a:wholeTbl>
    <a:band2H>
      <a:tcTxStyle/>
      <a:tcStyle>
        <a:tcBdr/>
        <a:fill>
          <a:solidFill>
            <a:srgbClr val="C7D39B">
              <a:alpha val="30000"/>
            </a:srgbClr>
          </a:solidFill>
        </a:fill>
      </a:tcStyle>
    </a:band2H>
    <a:firstCol>
      <a:tcTxStyle b="off" i="off">
        <a:fontRef idx="minor">
          <a:srgbClr val="FFFFFF"/>
        </a:fontRef>
        <a:srgbClr val="FFFFFF"/>
      </a:tcTxStyle>
      <a:tcStyle>
        <a:tcBdr>
          <a:left>
            <a:ln w="12700" cap="flat">
              <a:solidFill>
                <a:srgbClr val="252F36"/>
              </a:solidFill>
              <a:prstDash val="solid"/>
              <a:miter lim="400000"/>
            </a:ln>
          </a:left>
          <a:right>
            <a:ln w="12700" cap="flat">
              <a:solidFill>
                <a:srgbClr val="252F36"/>
              </a:solidFill>
              <a:prstDash val="solid"/>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solidFill>
                <a:srgbClr val="252F36"/>
              </a:solidFill>
              <a:prstDash val="solid"/>
              <a:miter lim="400000"/>
            </a:ln>
          </a:insideV>
        </a:tcBdr>
        <a:fill>
          <a:noFill/>
        </a:fill>
      </a:tcStyle>
    </a:firstCol>
    <a:lastRow>
      <a:tcTxStyle b="off" i="off">
        <a:fontRef idx="minor">
          <a:srgbClr val="363929"/>
        </a:fontRef>
        <a:srgbClr val="363929"/>
      </a:tcTxStyle>
      <a:tcStyle>
        <a:tcBdr>
          <a:left>
            <a:ln w="12700" cap="flat">
              <a:solidFill>
                <a:srgbClr val="252F36"/>
              </a:solidFill>
              <a:prstDash val="solid"/>
              <a:miter lim="400000"/>
            </a:ln>
          </a:left>
          <a:right>
            <a:ln w="12700" cap="flat">
              <a:solidFill>
                <a:srgbClr val="252F36"/>
              </a:solidFill>
              <a:prstDash val="solid"/>
              <a:miter lim="400000"/>
            </a:ln>
          </a:right>
          <a:top>
            <a:ln w="254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solidFill>
                <a:srgbClr val="252F36"/>
              </a:solidFill>
              <a:prstDash val="solid"/>
              <a:miter lim="400000"/>
            </a:ln>
          </a:insideV>
        </a:tcBdr>
        <a:fill>
          <a:noFill/>
        </a:fill>
      </a:tcStyle>
    </a:lastRow>
    <a:firstRow>
      <a:tcTxStyle b="off" i="off">
        <a:fontRef idx="minor">
          <a:srgbClr val="FFFFFF"/>
        </a:fontRef>
        <a:srgbClr val="FFFFFF"/>
      </a:tcTxStyle>
      <a:tcStyle>
        <a:tcBdr>
          <a:left>
            <a:ln w="12700" cap="flat">
              <a:solidFill>
                <a:srgbClr val="252F36"/>
              </a:solidFill>
              <a:prstDash val="solid"/>
              <a:miter lim="400000"/>
            </a:ln>
          </a:left>
          <a:right>
            <a:ln w="12700" cap="flat">
              <a:solidFill>
                <a:srgbClr val="252F36"/>
              </a:solidFill>
              <a:prstDash val="solid"/>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solidFill>
                <a:srgbClr val="252F36"/>
              </a:solidFill>
              <a:prstDash val="solid"/>
              <a:miter lim="400000"/>
            </a:ln>
          </a:insideV>
        </a:tcBdr>
        <a:fill>
          <a:noFill/>
        </a:fill>
      </a:tcStyle>
    </a:firstRow>
  </a:tblStyle>
  <a:tblStyle styleId="{C7B018BB-80A7-4F77-B60F-C8B233D01FF8}" styleName="">
    <a:tblBg/>
    <a:wholeTbl>
      <a:tcTxStyle b="off" i="off">
        <a:fontRef idx="minor">
          <a:srgbClr val="363929"/>
        </a:fontRef>
        <a:srgbClr val="36392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AAAAAA">
              <a:alpha val="38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8A8F">
              <a:alpha val="7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269023"/>
              <a:satOff val="1984"/>
              <a:lumOff val="-30912"/>
              <a:alpha val="90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269023"/>
              <a:satOff val="1984"/>
              <a:lumOff val="-30912"/>
              <a:alpha val="90000"/>
            </a:schemeClr>
          </a:solidFill>
        </a:fill>
      </a:tcStyle>
    </a:firstRow>
  </a:tblStyle>
  <a:tblStyle styleId="{EEE7283C-3CF3-47DC-8721-378D4A62B228}" styleName="">
    <a:tblBg/>
    <a:wholeTbl>
      <a:tcTxStyle b="off" i="off">
        <a:fontRef idx="minor">
          <a:srgbClr val="5C5C5C"/>
        </a:fontRef>
        <a:srgbClr val="5C5C5C"/>
      </a:tcTxStyle>
      <a:tcStyle>
        <a:tcBdr>
          <a:left>
            <a:ln w="12700" cap="flat">
              <a:solidFill>
                <a:srgbClr val="C4C4C4"/>
              </a:solidFill>
              <a:prstDash val="solid"/>
              <a:miter lim="400000"/>
            </a:ln>
          </a:left>
          <a:right>
            <a:ln w="12700" cap="flat">
              <a:solidFill>
                <a:srgbClr val="C4C4C4"/>
              </a:solidFill>
              <a:prstDash val="solid"/>
              <a:miter lim="400000"/>
            </a:ln>
          </a:right>
          <a:top>
            <a:ln w="12700" cap="flat">
              <a:solidFill>
                <a:srgbClr val="C4C4C4"/>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solidFill>
                <a:srgbClr val="C4C4C4"/>
              </a:solidFill>
              <a:prstDash val="solid"/>
              <a:miter lim="400000"/>
            </a:ln>
          </a:insideV>
        </a:tcBdr>
        <a:fill>
          <a:noFill/>
        </a:fill>
      </a:tcStyle>
    </a:wholeTbl>
    <a:band2H>
      <a:tcTxStyle/>
      <a:tcStyle>
        <a:tcBdr/>
        <a:fill>
          <a:solidFill>
            <a:srgbClr val="CBBF8A">
              <a:alpha val="30000"/>
            </a:srgbClr>
          </a:solidFill>
        </a:fill>
      </a:tcStyle>
    </a:band2H>
    <a:firstCol>
      <a:tcTxStyle b="off" i="off">
        <a:fontRef idx="minor">
          <a:srgbClr val="363929"/>
        </a:fontRef>
        <a:srgbClr val="363929"/>
      </a:tcTxStyle>
      <a:tcStyle>
        <a:tcBdr>
          <a:left>
            <a:ln w="12700" cap="flat">
              <a:solidFill>
                <a:srgbClr val="C4C4C4"/>
              </a:solidFill>
              <a:prstDash val="solid"/>
              <a:miter lim="400000"/>
            </a:ln>
          </a:left>
          <a:right>
            <a:ln w="12700" cap="flat">
              <a:solidFill>
                <a:srgbClr val="C4C4C4"/>
              </a:solidFill>
              <a:prstDash val="solid"/>
              <a:miter lim="400000"/>
            </a:ln>
          </a:right>
          <a:top>
            <a:ln w="12700" cap="flat">
              <a:solidFill>
                <a:srgbClr val="C4C4C4"/>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solidFill>
                <a:srgbClr val="C4C4C4"/>
              </a:solidFill>
              <a:prstDash val="solid"/>
              <a:miter lim="400000"/>
            </a:ln>
          </a:insideV>
        </a:tcBdr>
        <a:fill>
          <a:noFill/>
        </a:fill>
      </a:tcStyle>
    </a:firstCol>
    <a:lastRow>
      <a:tcTxStyle b="off" i="off">
        <a:fontRef idx="minor">
          <a:srgbClr val="5C5C5C"/>
        </a:fontRef>
        <a:srgbClr val="5C5C5C"/>
      </a:tcTxStyle>
      <a:tcStyle>
        <a:tcBdr>
          <a:left>
            <a:ln w="12700" cap="flat">
              <a:solidFill>
                <a:srgbClr val="C4C4C4"/>
              </a:solidFill>
              <a:prstDash val="solid"/>
              <a:miter lim="400000"/>
            </a:ln>
          </a:left>
          <a:right>
            <a:ln w="12700" cap="flat">
              <a:solidFill>
                <a:srgbClr val="C4C4C4"/>
              </a:solidFill>
              <a:prstDash val="solid"/>
              <a:miter lim="400000"/>
            </a:ln>
          </a:right>
          <a:top>
            <a:ln w="25400" cap="flat">
              <a:solidFill>
                <a:srgbClr val="4B4B4B"/>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solidFill>
                <a:srgbClr val="C4C4C4"/>
              </a:solidFill>
              <a:prstDash val="solid"/>
              <a:miter lim="400000"/>
            </a:ln>
          </a:insideV>
        </a:tcBdr>
        <a:fill>
          <a:noFill/>
        </a:fill>
      </a:tcStyle>
    </a:lastRow>
    <a:firstRow>
      <a:tcTxStyle b="off" i="off">
        <a:fontRef idx="minor">
          <a:srgbClr val="FFFFFF"/>
        </a:fontRef>
        <a:srgbClr val="FFFFFF"/>
      </a:tcTxStyle>
      <a:tcStyle>
        <a:tcBdr>
          <a:left>
            <a:ln w="12700" cap="flat">
              <a:solidFill>
                <a:srgbClr val="C4C4C4"/>
              </a:solidFill>
              <a:prstDash val="solid"/>
              <a:miter lim="400000"/>
            </a:ln>
          </a:left>
          <a:right>
            <a:ln w="12700" cap="flat">
              <a:solidFill>
                <a:srgbClr val="C4C4C4"/>
              </a:solidFill>
              <a:prstDash val="solid"/>
              <a:miter lim="400000"/>
            </a:ln>
          </a:right>
          <a:top>
            <a:ln w="12700" cap="flat">
              <a:solidFill>
                <a:srgbClr val="C4C4C4"/>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solidFill>
                <a:srgbClr val="C4C4C4"/>
              </a:solidFill>
              <a:prstDash val="solid"/>
              <a:miter lim="400000"/>
            </a:ln>
          </a:insideV>
        </a:tcBdr>
        <a:fill>
          <a:noFill/>
        </a:fill>
      </a:tcStyle>
    </a:firstRow>
  </a:tblStyle>
  <a:tblStyle styleId="{CF821DB8-F4EB-4A41-A1BA-3FCAFE7338EE}" styleName="">
    <a:tblBg/>
    <a:wholeTbl>
      <a:tcTxStyle b="off" i="off">
        <a:fontRef idx="minor">
          <a:srgbClr val="363929"/>
        </a:fontRef>
        <a:srgbClr val="363929"/>
      </a:tcTxStyle>
      <a:tcStyle>
        <a:tcBdr>
          <a:left>
            <a:ln w="12700" cap="flat">
              <a:noFill/>
              <a:miter lim="400000"/>
            </a:ln>
          </a:left>
          <a:right>
            <a:ln w="12700" cap="flat">
              <a:noFill/>
              <a:miter lim="400000"/>
            </a:ln>
          </a:right>
          <a:top>
            <a:ln w="12700" cap="flat">
              <a:solidFill>
                <a:srgbClr val="C4C4C4"/>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noFill/>
              <a:miter lim="400000"/>
            </a:ln>
          </a:insideV>
        </a:tcBdr>
        <a:fill>
          <a:noFill/>
        </a:fill>
      </a:tcStyle>
    </a:wholeTbl>
    <a:band2H>
      <a:tcTxStyle/>
      <a:tcStyle>
        <a:tcBdr/>
        <a:fill>
          <a:solidFill>
            <a:srgbClr val="AAAAAA">
              <a:alpha val="20000"/>
            </a:srgbClr>
          </a:solidFill>
        </a:fill>
      </a:tcStyle>
    </a:band2H>
    <a:firstCol>
      <a:tcTxStyle b="off" i="off">
        <a:fontRef idx="minor">
          <a:srgbClr val="363929"/>
        </a:fontRef>
        <a:srgbClr val="363929"/>
      </a:tcTxStyle>
      <a:tcStyle>
        <a:tcBdr>
          <a:left>
            <a:ln w="12700" cap="flat">
              <a:noFill/>
              <a:miter lim="400000"/>
            </a:ln>
          </a:left>
          <a:right>
            <a:ln w="12700" cap="flat">
              <a:solidFill>
                <a:srgbClr val="CBCBCB">
                  <a:alpha val="81000"/>
                </a:srgbClr>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BCBCB">
              <a:alpha val="8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BCBCB">
                  <a:alpha val="81000"/>
                </a:srgbClr>
              </a:solidFill>
              <a:prstDash val="solid"/>
              <a:miter lim="400000"/>
            </a:ln>
          </a:insideH>
          <a:insideV>
            <a:ln w="12700" cap="flat">
              <a:noFill/>
              <a:miter lim="400000"/>
            </a:ln>
          </a:insideV>
        </a:tcBdr>
        <a:fill>
          <a:solidFill>
            <a:schemeClr val="accent2"/>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3175" cap="flat">
              <a:solidFill>
                <a:srgbClr val="CBCBCB">
                  <a:alpha val="81000"/>
                </a:srgbClr>
              </a:solidFill>
              <a:prstDash val="solid"/>
              <a:miter lim="400000"/>
            </a:ln>
          </a:insideH>
          <a:insideV>
            <a:ln w="12700" cap="flat">
              <a:noFill/>
              <a:miter lim="400000"/>
            </a:ln>
          </a:insideV>
        </a:tcBdr>
        <a:fill>
          <a:solidFill>
            <a:schemeClr val="accent2"/>
          </a:solidFill>
        </a:fill>
      </a:tcStyle>
    </a:firstRow>
  </a:tblStyle>
  <a:tblStyle styleId="{33BA23B1-9221-436E-865A-0063620EA4FD}" styleName="">
    <a:tblBg/>
    <a:wholeTbl>
      <a:tcTxStyle b="off" i="off">
        <a:fontRef idx="minor">
          <a:srgbClr val="363929"/>
        </a:fontRef>
        <a:srgbClr val="363929"/>
      </a:tcTxStyle>
      <a:tcStyle>
        <a:tcBdr>
          <a:left>
            <a:ln w="12700" cap="flat">
              <a:noFill/>
              <a:miter lim="400000"/>
            </a:ln>
          </a:left>
          <a:right>
            <a:ln w="12700" cap="flat">
              <a:noFill/>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noFill/>
              <a:miter lim="400000"/>
            </a:ln>
          </a:insideV>
        </a:tcBdr>
        <a:fill>
          <a:noFill/>
        </a:fill>
      </a:tcStyle>
    </a:wholeTbl>
    <a:band2H>
      <a:tcTxStyle/>
      <a:tcStyle>
        <a:tcBdr/>
        <a:fill>
          <a:solidFill>
            <a:srgbClr val="AAAAAA">
              <a:alpha val="30000"/>
            </a:srgbClr>
          </a:solidFill>
        </a:fill>
      </a:tcStyle>
    </a:band2H>
    <a:firstCol>
      <a:tcTxStyle b="off" i="off">
        <a:fontRef idx="minor">
          <a:srgbClr val="363929"/>
        </a:fontRef>
        <a:srgbClr val="363929"/>
      </a:tcTxStyle>
      <a:tcStyle>
        <a:tcBdr>
          <a:left>
            <a:ln w="12700" cap="flat">
              <a:noFill/>
              <a:miter lim="400000"/>
            </a:ln>
          </a:left>
          <a:right>
            <a:ln w="12700" cap="flat">
              <a:solidFill>
                <a:srgbClr val="252F36"/>
              </a:solidFill>
              <a:prstDash val="solid"/>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252F36"/>
              </a:solidFill>
              <a:prstDash val="solid"/>
              <a:miter lim="400000"/>
            </a:ln>
          </a:insideH>
          <a:insideV>
            <a:ln w="12700" cap="flat">
              <a:noFill/>
              <a:miter lim="400000"/>
            </a:ln>
          </a:insideV>
        </a:tcBdr>
        <a:fill>
          <a:solidFill>
            <a:srgbClr val="6F6F6F"/>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252F36"/>
              </a:solidFill>
              <a:prstDash val="solid"/>
              <a:miter lim="400000"/>
            </a:ln>
          </a:insideH>
          <a:insideV>
            <a:ln w="12700" cap="flat">
              <a:noFill/>
              <a:miter lim="400000"/>
            </a:ln>
          </a:insideV>
        </a:tcBdr>
        <a:fill>
          <a:solidFill>
            <a:srgbClr val="6F6F6F"/>
          </a:solidFill>
        </a:fill>
      </a:tcStyle>
    </a:firstRow>
  </a:tblStyle>
  <a:tblStyle styleId="{2708684C-4D16-4618-839F-0558EEFCDFE6}" styleName="">
    <a:tblBg/>
    <a:wholeTbl>
      <a:tcTxStyle b="off" i="off">
        <a:fontRef idx="minor">
          <a:srgbClr val="363929"/>
        </a:fontRef>
        <a:srgbClr val="363929"/>
      </a:tcTxStyle>
      <a:tcStyle>
        <a:tcBdr>
          <a:left>
            <a:ln w="12700" cap="flat">
              <a:noFill/>
              <a:miter lim="400000"/>
            </a:ln>
          </a:left>
          <a:right>
            <a:ln w="12700" cap="flat">
              <a:noFill/>
              <a:miter lim="400000"/>
            </a:ln>
          </a:right>
          <a:top>
            <a:ln w="12700" cap="flat">
              <a:solidFill>
                <a:srgbClr val="B8B8B8"/>
              </a:solidFill>
              <a:custDash>
                <a:ds d="200000" sp="200000"/>
              </a:custDash>
              <a:miter lim="400000"/>
            </a:ln>
          </a:top>
          <a:bottom>
            <a:ln w="12700" cap="flat">
              <a:solidFill>
                <a:srgbClr val="B8B8B8"/>
              </a:solidFill>
              <a:custDash>
                <a:ds d="200000" sp="200000"/>
              </a:custDash>
              <a:miter lim="400000"/>
            </a:ln>
          </a:bottom>
          <a:insideH>
            <a:ln w="12700" cap="flat">
              <a:solidFill>
                <a:srgbClr val="B8B8B8"/>
              </a:solidFill>
              <a:custDash>
                <a:ds d="200000" sp="200000"/>
              </a:custDash>
              <a:miter lim="400000"/>
            </a:ln>
          </a:insideH>
          <a:insideV>
            <a:ln w="12700" cap="flat">
              <a:noFill/>
              <a:miter lim="400000"/>
            </a:ln>
          </a:insideV>
        </a:tcBdr>
        <a:fill>
          <a:noFill/>
        </a:fill>
      </a:tcStyle>
    </a:wholeTbl>
    <a:band2H>
      <a:tcTxStyle/>
      <a:tcStyle>
        <a:tcBdr/>
        <a:fill>
          <a:solidFill>
            <a:srgbClr val="AAAAAA">
              <a:alpha val="20000"/>
            </a:srgbClr>
          </a:solidFill>
        </a:fill>
      </a:tcStyle>
    </a:band2H>
    <a:firstCol>
      <a:tcTxStyle b="off" i="off">
        <a:fontRef idx="minor">
          <a:srgbClr val="363929"/>
        </a:fontRef>
        <a:srgbClr val="363929"/>
      </a:tcTxStyle>
      <a:tcStyle>
        <a:tcBdr>
          <a:left>
            <a:ln w="12700" cap="flat">
              <a:solidFill>
                <a:srgbClr val="B8B8B8"/>
              </a:solidFill>
              <a:prstDash val="solid"/>
              <a:miter lim="400000"/>
            </a:ln>
          </a:left>
          <a:right>
            <a:ln w="25400" cap="flat">
              <a:solidFill>
                <a:srgbClr val="B8B8B8"/>
              </a:solidFill>
              <a:prstDash val="solid"/>
              <a:miter lim="400000"/>
            </a:ln>
          </a:right>
          <a:top>
            <a:ln w="12700" cap="flat">
              <a:solidFill>
                <a:srgbClr val="B8B8B8"/>
              </a:solidFill>
              <a:custDash>
                <a:ds d="200000" sp="200000"/>
              </a:custDash>
              <a:miter lim="400000"/>
            </a:ln>
          </a:top>
          <a:bottom>
            <a:ln w="12700" cap="flat">
              <a:solidFill>
                <a:srgbClr val="B8B8B8"/>
              </a:solidFill>
              <a:custDash>
                <a:ds d="200000" sp="200000"/>
              </a:custDash>
              <a:miter lim="400000"/>
            </a:ln>
          </a:bottom>
          <a:insideH>
            <a:ln w="12700" cap="flat">
              <a:solidFill>
                <a:srgbClr val="B8B8B8"/>
              </a:solidFill>
              <a:custDash>
                <a:ds d="200000" sp="200000"/>
              </a:custDash>
              <a:miter lim="400000"/>
            </a:ln>
          </a:insideH>
          <a:insideV>
            <a:ln w="12700" cap="flat">
              <a:noFill/>
              <a:miter lim="400000"/>
            </a:ln>
          </a:insideV>
        </a:tcBdr>
        <a:fill>
          <a:noFill/>
        </a:fill>
      </a:tcStyle>
    </a:firstCol>
    <a:lastRow>
      <a:tcTxStyle b="off" i="off">
        <a:fontRef idx="minor">
          <a:srgbClr val="363929"/>
        </a:fontRef>
        <a:srgbClr val="363929"/>
      </a:tcTxStyle>
      <a:tcStyle>
        <a:tcBdr>
          <a:left>
            <a:ln w="12700" cap="flat">
              <a:noFill/>
              <a:miter lim="400000"/>
            </a:ln>
          </a:left>
          <a:right>
            <a:ln w="12700" cap="flat">
              <a:noFill/>
              <a:miter lim="400000"/>
            </a:ln>
          </a:right>
          <a:top>
            <a:ln w="254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custDash>
                <a:ds d="200000" sp="200000"/>
              </a:custDash>
              <a:miter lim="400000"/>
            </a:ln>
          </a:insideH>
          <a:insideV>
            <a:ln w="12700" cap="flat">
              <a:noFill/>
              <a:miter lim="400000"/>
            </a:ln>
          </a:insideV>
        </a:tcBdr>
        <a:fill>
          <a:noFill/>
        </a:fill>
      </a:tcStyle>
    </a:lastRow>
    <a:firstRow>
      <a:tcTxStyle b="off" i="off">
        <a:fontRef idx="minor">
          <a:srgbClr val="363929"/>
        </a:fontRef>
        <a:srgbClr val="363929"/>
      </a:tcTxStyle>
      <a:tcStyle>
        <a:tcBdr>
          <a:left>
            <a:ln w="12700" cap="flat">
              <a:noFill/>
              <a:miter lim="400000"/>
            </a:ln>
          </a:left>
          <a:right>
            <a:ln w="12700" cap="flat">
              <a:noFill/>
              <a:miter lim="400000"/>
            </a:ln>
          </a:right>
          <a:top>
            <a:ln w="12700" cap="flat">
              <a:solidFill>
                <a:srgbClr val="B8B8B8"/>
              </a:solidFill>
              <a:prstDash val="solid"/>
              <a:miter lim="400000"/>
            </a:ln>
          </a:top>
          <a:bottom>
            <a:ln w="25400" cap="flat">
              <a:solidFill>
                <a:srgbClr val="B8B8B8"/>
              </a:solidFill>
              <a:prstDash val="solid"/>
              <a:miter lim="400000"/>
            </a:ln>
          </a:bottom>
          <a:insideH>
            <a:ln w="12700" cap="flat">
              <a:solidFill>
                <a:srgbClr val="B8B8B8"/>
              </a:solidFill>
              <a:custDash>
                <a:ds d="200000" sp="200000"/>
              </a:custDash>
              <a:miter lim="400000"/>
            </a:ln>
          </a:insideH>
          <a:insideV>
            <a:ln w="12700" cap="flat">
              <a:noFill/>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410"/>
    <p:restoredTop sz="96200"/>
  </p:normalViewPr>
  <p:slideViewPr>
    <p:cSldViewPr snapToGrid="0" snapToObjects="1">
      <p:cViewPr>
        <p:scale>
          <a:sx n="114" d="100"/>
          <a:sy n="114" d="100"/>
        </p:scale>
        <p:origin x="2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32A854-F861-D943-B867-91C62F675328}" type="datetimeFigureOut">
              <a:rPr lang="en-US" smtClean="0"/>
              <a:t>8/28/18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142D6D-BB42-334C-A8E9-311A8AC38AEE}" type="slidenum">
              <a:rPr lang="en-US" smtClean="0"/>
              <a:t>‹#›</a:t>
            </a:fld>
            <a:endParaRPr lang="en-US"/>
          </a:p>
        </p:txBody>
      </p:sp>
    </p:spTree>
    <p:extLst>
      <p:ext uri="{BB962C8B-B14F-4D97-AF65-F5344CB8AC3E}">
        <p14:creationId xmlns:p14="http://schemas.microsoft.com/office/powerpoint/2010/main" val="678224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Avenir Roman"/>
        <a:ea typeface="Avenir Roman"/>
        <a:cs typeface="Avenir Roman"/>
        <a:sym typeface="Avenir Roman"/>
      </a:defRPr>
    </a:lvl1pPr>
    <a:lvl2pPr indent="228600" defTabSz="457200" latinLnBrk="0">
      <a:lnSpc>
        <a:spcPct val="125000"/>
      </a:lnSpc>
      <a:defRPr sz="2400">
        <a:latin typeface="Avenir Roman"/>
        <a:ea typeface="Avenir Roman"/>
        <a:cs typeface="Avenir Roman"/>
        <a:sym typeface="Avenir Roman"/>
      </a:defRPr>
    </a:lvl2pPr>
    <a:lvl3pPr indent="457200" defTabSz="457200" latinLnBrk="0">
      <a:lnSpc>
        <a:spcPct val="125000"/>
      </a:lnSpc>
      <a:defRPr sz="2400">
        <a:latin typeface="Avenir Roman"/>
        <a:ea typeface="Avenir Roman"/>
        <a:cs typeface="Avenir Roman"/>
        <a:sym typeface="Avenir Roman"/>
      </a:defRPr>
    </a:lvl3pPr>
    <a:lvl4pPr indent="685800" defTabSz="457200" latinLnBrk="0">
      <a:lnSpc>
        <a:spcPct val="125000"/>
      </a:lnSpc>
      <a:defRPr sz="2400">
        <a:latin typeface="Avenir Roman"/>
        <a:ea typeface="Avenir Roman"/>
        <a:cs typeface="Avenir Roman"/>
        <a:sym typeface="Avenir Roman"/>
      </a:defRPr>
    </a:lvl4pPr>
    <a:lvl5pPr indent="914400" defTabSz="457200" latinLnBrk="0">
      <a:lnSpc>
        <a:spcPct val="125000"/>
      </a:lnSpc>
      <a:defRPr sz="2400">
        <a:latin typeface="Avenir Roman"/>
        <a:ea typeface="Avenir Roman"/>
        <a:cs typeface="Avenir Roman"/>
        <a:sym typeface="Avenir Roman"/>
      </a:defRPr>
    </a:lvl5pPr>
    <a:lvl6pPr indent="1143000" defTabSz="457200" latinLnBrk="0">
      <a:lnSpc>
        <a:spcPct val="125000"/>
      </a:lnSpc>
      <a:defRPr sz="2400">
        <a:latin typeface="Avenir Roman"/>
        <a:ea typeface="Avenir Roman"/>
        <a:cs typeface="Avenir Roman"/>
        <a:sym typeface="Avenir Roman"/>
      </a:defRPr>
    </a:lvl6pPr>
    <a:lvl7pPr indent="1371600" defTabSz="457200" latinLnBrk="0">
      <a:lnSpc>
        <a:spcPct val="125000"/>
      </a:lnSpc>
      <a:defRPr sz="2400">
        <a:latin typeface="Avenir Roman"/>
        <a:ea typeface="Avenir Roman"/>
        <a:cs typeface="Avenir Roman"/>
        <a:sym typeface="Avenir Roman"/>
      </a:defRPr>
    </a:lvl7pPr>
    <a:lvl8pPr indent="1600200" defTabSz="457200" latinLnBrk="0">
      <a:lnSpc>
        <a:spcPct val="125000"/>
      </a:lnSpc>
      <a:defRPr sz="2400">
        <a:latin typeface="Avenir Roman"/>
        <a:ea typeface="Avenir Roman"/>
        <a:cs typeface="Avenir Roman"/>
        <a:sym typeface="Avenir Roman"/>
      </a:defRPr>
    </a:lvl8pPr>
    <a:lvl9pPr indent="1828800" defTabSz="457200" latinLnBrk="0">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7307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kumimoji="1" lang="en-US" altLang="ja-JP" b="0" i="0" dirty="0" smtClean="0">
                <a:solidFill>
                  <a:srgbClr val="FF0000"/>
                </a:solidFill>
              </a:rPr>
              <a:t>Planning</a:t>
            </a:r>
            <a:r>
              <a:rPr kumimoji="1" lang="en-US" altLang="ja-JP" b="0" i="0" baseline="0" dirty="0" smtClean="0">
                <a:solidFill>
                  <a:srgbClr val="FF0000"/>
                </a:solidFill>
              </a:rPr>
              <a:t> Notes 11-Mar-2013:</a:t>
            </a:r>
          </a:p>
          <a:p>
            <a:pPr marL="228600" indent="-228600" eaLnBrk="1" hangingPunct="1">
              <a:spcBef>
                <a:spcPct val="0"/>
              </a:spcBef>
              <a:buAutoNum type="arabicPeriod"/>
            </a:pPr>
            <a:r>
              <a:rPr kumimoji="1" lang="en-US" altLang="ja-JP" b="0" i="0" baseline="0" dirty="0" smtClean="0">
                <a:solidFill>
                  <a:srgbClr val="FF0000"/>
                </a:solidFill>
              </a:rPr>
              <a:t>Discuss SABL Project Plan with Shea and Louis</a:t>
            </a:r>
          </a:p>
          <a:p>
            <a:pPr marL="228600" indent="-228600" eaLnBrk="1" hangingPunct="1">
              <a:spcBef>
                <a:spcPct val="0"/>
              </a:spcBef>
              <a:buAutoNum type="arabicPeriod"/>
            </a:pPr>
            <a:r>
              <a:rPr kumimoji="1" lang="en-US" altLang="ja-JP" b="0" i="0" baseline="0" dirty="0" smtClean="0">
                <a:solidFill>
                  <a:srgbClr val="FF0000"/>
                </a:solidFill>
              </a:rPr>
              <a:t>Coordinate dates for RSA 2FA TIM at HOSC (Shea, Jim, Shankini); cost share this trip with BioServe</a:t>
            </a:r>
          </a:p>
          <a:p>
            <a:pPr marL="228600" indent="-228600" eaLnBrk="1" hangingPunct="1">
              <a:spcBef>
                <a:spcPct val="0"/>
              </a:spcBef>
              <a:buAutoNum type="arabicPeriod"/>
            </a:pPr>
            <a:r>
              <a:rPr kumimoji="1" lang="en-US" altLang="ja-JP" b="0" i="0" baseline="0" dirty="0" smtClean="0">
                <a:solidFill>
                  <a:srgbClr val="FF0000"/>
                </a:solidFill>
              </a:rPr>
              <a:t>Determine timeline on DTN2 Simulator – coordinate HOSC DTN2 G/W testing, test plan, with the HOSC</a:t>
            </a:r>
          </a:p>
          <a:p>
            <a:pPr marL="228600" indent="-228600" eaLnBrk="1" hangingPunct="1">
              <a:spcBef>
                <a:spcPct val="0"/>
              </a:spcBef>
              <a:buAutoNum type="arabicPeriod"/>
            </a:pPr>
            <a:r>
              <a:rPr kumimoji="1" lang="en-US" altLang="ja-JP" b="0" i="0" baseline="0" dirty="0" smtClean="0">
                <a:solidFill>
                  <a:srgbClr val="FF0000"/>
                </a:solidFill>
              </a:rPr>
              <a:t>Will need to plan Automation support for additional BioServe SABL tasks</a:t>
            </a:r>
          </a:p>
          <a:p>
            <a:pPr marL="228600" indent="-228600" eaLnBrk="1" hangingPunct="1">
              <a:spcBef>
                <a:spcPct val="0"/>
              </a:spcBef>
              <a:buAutoNum type="arabicPeriod"/>
            </a:pPr>
            <a:r>
              <a:rPr kumimoji="1" lang="en-US" altLang="ja-JP" b="0" i="0" baseline="0" dirty="0" smtClean="0">
                <a:solidFill>
                  <a:srgbClr val="FF0000"/>
                </a:solidFill>
              </a:rPr>
              <a:t>Have an IDSCam close-out sprint; can transition to SABL early as necessary</a:t>
            </a:r>
          </a:p>
          <a:p>
            <a:pPr marL="228600" indent="-228600" eaLnBrk="1" hangingPunct="1">
              <a:spcBef>
                <a:spcPct val="0"/>
              </a:spcBef>
              <a:buAutoNum type="arabicPeriod"/>
            </a:pPr>
            <a:r>
              <a:rPr kumimoji="1" lang="en-US" altLang="ja-JP" b="0" i="0" baseline="0" dirty="0" smtClean="0">
                <a:solidFill>
                  <a:srgbClr val="FF0000"/>
                </a:solidFill>
              </a:rPr>
              <a:t>HOSC RSA 2FA meeting this week and travel coordination</a:t>
            </a:r>
          </a:p>
          <a:p>
            <a:pPr marL="228600" indent="-228600" eaLnBrk="1" hangingPunct="1">
              <a:spcBef>
                <a:spcPct val="0"/>
              </a:spcBef>
              <a:buAutoNum type="arabicPeriod"/>
            </a:pPr>
            <a:endParaRPr kumimoji="1" lang="en-US" altLang="ja-JP" b="1" i="1" dirty="0" smtClean="0">
              <a:solidFill>
                <a:srgbClr val="FF0000"/>
              </a:solidFill>
            </a:endParaRPr>
          </a:p>
          <a:p>
            <a:pPr eaLnBrk="1" hangingPunct="1">
              <a:spcBef>
                <a:spcPct val="0"/>
              </a:spcBef>
            </a:pPr>
            <a:r>
              <a:rPr kumimoji="1" lang="en-US" altLang="ja-JP" dirty="0" smtClean="0"/>
              <a:t> </a:t>
            </a:r>
            <a:endParaRPr kumimoji="1" lang="en-US" altLang="ja-JP" b="1" dirty="0" smtClean="0"/>
          </a:p>
          <a:p>
            <a:pPr eaLnBrk="1" hangingPunct="1">
              <a:spcBef>
                <a:spcPct val="0"/>
              </a:spcBef>
              <a:buFontTx/>
              <a:buChar char="-"/>
            </a:pPr>
            <a:endParaRPr lang="en-US" altLang="ja-JP" b="1" dirty="0" smtClean="0"/>
          </a:p>
        </p:txBody>
      </p:sp>
      <p:sp>
        <p:nvSpPr>
          <p:cNvPr id="18435" name="Slide Number Placeholder 3"/>
          <p:cNvSpPr>
            <a:spLocks noGrp="1"/>
          </p:cNvSpPr>
          <p:nvPr>
            <p:ph type="sldNum" sz="quarter" idx="5"/>
          </p:nvPr>
        </p:nvSpPr>
        <p:spPr bwMode="auto">
          <a:xfrm>
            <a:off x="3884613" y="8685213"/>
            <a:ext cx="2971800" cy="457200"/>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272A284C-7F7E-42F7-B471-4AD203D06F1A}" type="slidenum">
              <a:rPr lang="en-US" altLang="ja-JP">
                <a:latin typeface="Arial" charset="0"/>
              </a:rPr>
              <a:pPr fontAlgn="base">
                <a:spcBef>
                  <a:spcPct val="0"/>
                </a:spcBef>
                <a:spcAft>
                  <a:spcPct val="0"/>
                </a:spcAft>
                <a:defRPr/>
              </a:pPr>
              <a:t>42</a:t>
            </a:fld>
            <a:endParaRPr lang="en-US" altLang="ja-JP">
              <a:latin typeface="Arial" charset="0"/>
            </a:endParaRPr>
          </a:p>
        </p:txBody>
      </p:sp>
    </p:spTree>
    <p:extLst>
      <p:ext uri="{BB962C8B-B14F-4D97-AF65-F5344CB8AC3E}">
        <p14:creationId xmlns:p14="http://schemas.microsoft.com/office/powerpoint/2010/main" val="1769753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kumimoji="1" lang="en-US" altLang="ja-JP" b="0" i="0" dirty="0" smtClean="0">
                <a:solidFill>
                  <a:srgbClr val="FF0000"/>
                </a:solidFill>
              </a:rPr>
              <a:t>Planning</a:t>
            </a:r>
            <a:r>
              <a:rPr kumimoji="1" lang="en-US" altLang="ja-JP" b="0" i="0" baseline="0" dirty="0" smtClean="0">
                <a:solidFill>
                  <a:srgbClr val="FF0000"/>
                </a:solidFill>
              </a:rPr>
              <a:t> Notes 11-Mar-2013:</a:t>
            </a:r>
          </a:p>
          <a:p>
            <a:pPr marL="228600" indent="-228600" eaLnBrk="1" hangingPunct="1">
              <a:spcBef>
                <a:spcPct val="0"/>
              </a:spcBef>
              <a:buAutoNum type="arabicPeriod"/>
            </a:pPr>
            <a:r>
              <a:rPr kumimoji="1" lang="en-US" altLang="ja-JP" b="0" i="0" baseline="0" dirty="0" smtClean="0">
                <a:solidFill>
                  <a:srgbClr val="FF0000"/>
                </a:solidFill>
              </a:rPr>
              <a:t>Discuss SABL Project Plan with Shea and Louis</a:t>
            </a:r>
          </a:p>
          <a:p>
            <a:pPr marL="228600" indent="-228600" eaLnBrk="1" hangingPunct="1">
              <a:spcBef>
                <a:spcPct val="0"/>
              </a:spcBef>
              <a:buAutoNum type="arabicPeriod"/>
            </a:pPr>
            <a:r>
              <a:rPr kumimoji="1" lang="en-US" altLang="ja-JP" b="0" i="0" baseline="0" dirty="0" smtClean="0">
                <a:solidFill>
                  <a:srgbClr val="FF0000"/>
                </a:solidFill>
              </a:rPr>
              <a:t>Coordinate dates for RSA 2FA TIM at HOSC (Shea, Jim, Shankini); cost share this trip with BioServe</a:t>
            </a:r>
          </a:p>
          <a:p>
            <a:pPr marL="228600" indent="-228600" eaLnBrk="1" hangingPunct="1">
              <a:spcBef>
                <a:spcPct val="0"/>
              </a:spcBef>
              <a:buAutoNum type="arabicPeriod"/>
            </a:pPr>
            <a:r>
              <a:rPr kumimoji="1" lang="en-US" altLang="ja-JP" b="0" i="0" baseline="0" dirty="0" smtClean="0">
                <a:solidFill>
                  <a:srgbClr val="FF0000"/>
                </a:solidFill>
              </a:rPr>
              <a:t>Determine timeline on DTN2 Simulator – coordinate HOSC DTN2 G/W testing, test plan, with the HOSC</a:t>
            </a:r>
          </a:p>
          <a:p>
            <a:pPr marL="228600" indent="-228600" eaLnBrk="1" hangingPunct="1">
              <a:spcBef>
                <a:spcPct val="0"/>
              </a:spcBef>
              <a:buAutoNum type="arabicPeriod"/>
            </a:pPr>
            <a:r>
              <a:rPr kumimoji="1" lang="en-US" altLang="ja-JP" b="0" i="0" baseline="0" dirty="0" smtClean="0">
                <a:solidFill>
                  <a:srgbClr val="FF0000"/>
                </a:solidFill>
              </a:rPr>
              <a:t>Will need to plan Automation support for additional BioServe SABL tasks</a:t>
            </a:r>
          </a:p>
          <a:p>
            <a:pPr marL="228600" indent="-228600" eaLnBrk="1" hangingPunct="1">
              <a:spcBef>
                <a:spcPct val="0"/>
              </a:spcBef>
              <a:buAutoNum type="arabicPeriod"/>
            </a:pPr>
            <a:r>
              <a:rPr kumimoji="1" lang="en-US" altLang="ja-JP" b="0" i="0" baseline="0" dirty="0" smtClean="0">
                <a:solidFill>
                  <a:srgbClr val="FF0000"/>
                </a:solidFill>
              </a:rPr>
              <a:t>Have an IDSCam close-out sprint; can transition to SABL early as necessary</a:t>
            </a:r>
          </a:p>
          <a:p>
            <a:pPr marL="228600" indent="-228600" eaLnBrk="1" hangingPunct="1">
              <a:spcBef>
                <a:spcPct val="0"/>
              </a:spcBef>
              <a:buAutoNum type="arabicPeriod"/>
            </a:pPr>
            <a:r>
              <a:rPr kumimoji="1" lang="en-US" altLang="ja-JP" b="0" i="0" baseline="0" dirty="0" smtClean="0">
                <a:solidFill>
                  <a:srgbClr val="FF0000"/>
                </a:solidFill>
              </a:rPr>
              <a:t>HOSC RSA 2FA meeting this week and travel coordination</a:t>
            </a:r>
          </a:p>
          <a:p>
            <a:pPr marL="228600" indent="-228600" eaLnBrk="1" hangingPunct="1">
              <a:spcBef>
                <a:spcPct val="0"/>
              </a:spcBef>
              <a:buAutoNum type="arabicPeriod"/>
            </a:pPr>
            <a:endParaRPr kumimoji="1" lang="en-US" altLang="ja-JP" b="1" i="1" dirty="0" smtClean="0">
              <a:solidFill>
                <a:srgbClr val="FF0000"/>
              </a:solidFill>
            </a:endParaRPr>
          </a:p>
          <a:p>
            <a:pPr eaLnBrk="1" hangingPunct="1">
              <a:spcBef>
                <a:spcPct val="0"/>
              </a:spcBef>
            </a:pPr>
            <a:r>
              <a:rPr kumimoji="1" lang="en-US" altLang="ja-JP" dirty="0" smtClean="0"/>
              <a:t> </a:t>
            </a:r>
            <a:endParaRPr kumimoji="1" lang="en-US" altLang="ja-JP" b="1" dirty="0" smtClean="0"/>
          </a:p>
          <a:p>
            <a:pPr eaLnBrk="1" hangingPunct="1">
              <a:spcBef>
                <a:spcPct val="0"/>
              </a:spcBef>
              <a:buFontTx/>
              <a:buChar char="-"/>
            </a:pPr>
            <a:endParaRPr lang="en-US" altLang="ja-JP" b="1" dirty="0" smtClean="0"/>
          </a:p>
        </p:txBody>
      </p:sp>
      <p:sp>
        <p:nvSpPr>
          <p:cNvPr id="18435" name="Slide Number Placeholder 3"/>
          <p:cNvSpPr>
            <a:spLocks noGrp="1"/>
          </p:cNvSpPr>
          <p:nvPr>
            <p:ph type="sldNum" sz="quarter" idx="5"/>
          </p:nvPr>
        </p:nvSpPr>
        <p:spPr bwMode="auto">
          <a:xfrm>
            <a:off x="3884613" y="8685213"/>
            <a:ext cx="2971800" cy="457200"/>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272A284C-7F7E-42F7-B471-4AD203D06F1A}" type="slidenum">
              <a:rPr lang="en-US" altLang="ja-JP">
                <a:latin typeface="Arial" charset="0"/>
              </a:rPr>
              <a:pPr fontAlgn="base">
                <a:spcBef>
                  <a:spcPct val="0"/>
                </a:spcBef>
                <a:spcAft>
                  <a:spcPct val="0"/>
                </a:spcAft>
                <a:defRPr/>
              </a:pPr>
              <a:t>43</a:t>
            </a:fld>
            <a:endParaRPr lang="en-US" altLang="ja-JP">
              <a:latin typeface="Arial" charset="0"/>
            </a:endParaRPr>
          </a:p>
        </p:txBody>
      </p:sp>
    </p:spTree>
    <p:extLst>
      <p:ext uri="{BB962C8B-B14F-4D97-AF65-F5344CB8AC3E}">
        <p14:creationId xmlns:p14="http://schemas.microsoft.com/office/powerpoint/2010/main" val="1339788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28933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lvl1pPr>
              <a:defRPr sz="1600"/>
            </a:lvl1pPr>
          </a:lstStyle>
          <a:p>
            <a:endParaRPr dirty="0"/>
          </a:p>
        </p:txBody>
      </p:sp>
    </p:spTree>
    <p:extLst>
      <p:ext uri="{BB962C8B-B14F-4D97-AF65-F5344CB8AC3E}">
        <p14:creationId xmlns:p14="http://schemas.microsoft.com/office/powerpoint/2010/main" val="1590351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lvl1pPr>
              <a:defRPr sz="1600"/>
            </a:lvl1pPr>
          </a:lstStyle>
          <a:p>
            <a:endParaRPr dirty="0"/>
          </a:p>
        </p:txBody>
      </p:sp>
    </p:spTree>
    <p:extLst>
      <p:ext uri="{BB962C8B-B14F-4D97-AF65-F5344CB8AC3E}">
        <p14:creationId xmlns:p14="http://schemas.microsoft.com/office/powerpoint/2010/main" val="1315751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1135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0599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4349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kumimoji="1" lang="en-US" altLang="ja-JP" b="0" i="0" dirty="0" smtClean="0">
                <a:solidFill>
                  <a:srgbClr val="FF0000"/>
                </a:solidFill>
              </a:rPr>
              <a:t>Planning</a:t>
            </a:r>
            <a:r>
              <a:rPr kumimoji="1" lang="en-US" altLang="ja-JP" b="0" i="0" baseline="0" dirty="0" smtClean="0">
                <a:solidFill>
                  <a:srgbClr val="FF0000"/>
                </a:solidFill>
              </a:rPr>
              <a:t> Notes 11-Mar-2013:</a:t>
            </a:r>
          </a:p>
          <a:p>
            <a:pPr marL="228600" indent="-228600" eaLnBrk="1" hangingPunct="1">
              <a:spcBef>
                <a:spcPct val="0"/>
              </a:spcBef>
              <a:buAutoNum type="arabicPeriod"/>
            </a:pPr>
            <a:r>
              <a:rPr kumimoji="1" lang="en-US" altLang="ja-JP" b="0" i="0" baseline="0" dirty="0" smtClean="0">
                <a:solidFill>
                  <a:srgbClr val="FF0000"/>
                </a:solidFill>
              </a:rPr>
              <a:t>Discuss SABL Project Plan with Shea and Louis</a:t>
            </a:r>
          </a:p>
          <a:p>
            <a:pPr marL="228600" indent="-228600" eaLnBrk="1" hangingPunct="1">
              <a:spcBef>
                <a:spcPct val="0"/>
              </a:spcBef>
              <a:buAutoNum type="arabicPeriod"/>
            </a:pPr>
            <a:r>
              <a:rPr kumimoji="1" lang="en-US" altLang="ja-JP" b="0" i="0" baseline="0" dirty="0" smtClean="0">
                <a:solidFill>
                  <a:srgbClr val="FF0000"/>
                </a:solidFill>
              </a:rPr>
              <a:t>Coordinate dates for RSA 2FA TIM at HOSC (Shea, Jim, Shankini); cost share this trip with BioServe</a:t>
            </a:r>
          </a:p>
          <a:p>
            <a:pPr marL="228600" indent="-228600" eaLnBrk="1" hangingPunct="1">
              <a:spcBef>
                <a:spcPct val="0"/>
              </a:spcBef>
              <a:buAutoNum type="arabicPeriod"/>
            </a:pPr>
            <a:r>
              <a:rPr kumimoji="1" lang="en-US" altLang="ja-JP" b="0" i="0" baseline="0" dirty="0" smtClean="0">
                <a:solidFill>
                  <a:srgbClr val="FF0000"/>
                </a:solidFill>
              </a:rPr>
              <a:t>Determine timeline on DTN2 Simulator – coordinate HOSC DTN2 G/W testing, test plan, with the HOSC</a:t>
            </a:r>
          </a:p>
          <a:p>
            <a:pPr marL="228600" indent="-228600" eaLnBrk="1" hangingPunct="1">
              <a:spcBef>
                <a:spcPct val="0"/>
              </a:spcBef>
              <a:buAutoNum type="arabicPeriod"/>
            </a:pPr>
            <a:r>
              <a:rPr kumimoji="1" lang="en-US" altLang="ja-JP" b="0" i="0" baseline="0" dirty="0" smtClean="0">
                <a:solidFill>
                  <a:srgbClr val="FF0000"/>
                </a:solidFill>
              </a:rPr>
              <a:t>Will need to plan Automation support for additional BioServe SABL tasks</a:t>
            </a:r>
          </a:p>
          <a:p>
            <a:pPr marL="228600" indent="-228600" eaLnBrk="1" hangingPunct="1">
              <a:spcBef>
                <a:spcPct val="0"/>
              </a:spcBef>
              <a:buAutoNum type="arabicPeriod"/>
            </a:pPr>
            <a:r>
              <a:rPr kumimoji="1" lang="en-US" altLang="ja-JP" b="0" i="0" baseline="0" dirty="0" smtClean="0">
                <a:solidFill>
                  <a:srgbClr val="FF0000"/>
                </a:solidFill>
              </a:rPr>
              <a:t>Have an IDSCam close-out sprint; can transition to SABL early as necessary</a:t>
            </a:r>
          </a:p>
          <a:p>
            <a:pPr marL="228600" indent="-228600" eaLnBrk="1" hangingPunct="1">
              <a:spcBef>
                <a:spcPct val="0"/>
              </a:spcBef>
              <a:buAutoNum type="arabicPeriod"/>
            </a:pPr>
            <a:r>
              <a:rPr kumimoji="1" lang="en-US" altLang="ja-JP" b="0" i="0" baseline="0" dirty="0" smtClean="0">
                <a:solidFill>
                  <a:srgbClr val="FF0000"/>
                </a:solidFill>
              </a:rPr>
              <a:t>HOSC RSA 2FA meeting this week and travel coordination</a:t>
            </a:r>
          </a:p>
          <a:p>
            <a:pPr marL="228600" indent="-228600" eaLnBrk="1" hangingPunct="1">
              <a:spcBef>
                <a:spcPct val="0"/>
              </a:spcBef>
              <a:buAutoNum type="arabicPeriod"/>
            </a:pPr>
            <a:endParaRPr kumimoji="1" lang="en-US" altLang="ja-JP" b="1" i="1" dirty="0" smtClean="0">
              <a:solidFill>
                <a:srgbClr val="FF0000"/>
              </a:solidFill>
            </a:endParaRPr>
          </a:p>
          <a:p>
            <a:pPr eaLnBrk="1" hangingPunct="1">
              <a:spcBef>
                <a:spcPct val="0"/>
              </a:spcBef>
            </a:pPr>
            <a:r>
              <a:rPr kumimoji="1" lang="en-US" altLang="ja-JP" dirty="0" smtClean="0"/>
              <a:t> </a:t>
            </a:r>
            <a:endParaRPr kumimoji="1" lang="en-US" altLang="ja-JP" b="1" dirty="0" smtClean="0"/>
          </a:p>
          <a:p>
            <a:pPr eaLnBrk="1" hangingPunct="1">
              <a:spcBef>
                <a:spcPct val="0"/>
              </a:spcBef>
              <a:buFontTx/>
              <a:buChar char="-"/>
            </a:pPr>
            <a:endParaRPr lang="en-US" altLang="ja-JP" b="1" dirty="0" smtClean="0"/>
          </a:p>
        </p:txBody>
      </p:sp>
      <p:sp>
        <p:nvSpPr>
          <p:cNvPr id="18435" name="Slide Number Placeholder 3"/>
          <p:cNvSpPr>
            <a:spLocks noGrp="1"/>
          </p:cNvSpPr>
          <p:nvPr>
            <p:ph type="sldNum" sz="quarter" idx="5"/>
          </p:nvPr>
        </p:nvSpPr>
        <p:spPr bwMode="auto">
          <a:xfrm>
            <a:off x="3884613" y="8685213"/>
            <a:ext cx="2971800" cy="457200"/>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272A284C-7F7E-42F7-B471-4AD203D06F1A}" type="slidenum">
              <a:rPr lang="en-US" altLang="ja-JP">
                <a:latin typeface="Arial" charset="0"/>
              </a:rPr>
              <a:pPr fontAlgn="base">
                <a:spcBef>
                  <a:spcPct val="0"/>
                </a:spcBef>
                <a:spcAft>
                  <a:spcPct val="0"/>
                </a:spcAft>
                <a:defRPr/>
              </a:pPr>
              <a:t>35</a:t>
            </a:fld>
            <a:endParaRPr lang="en-US" altLang="ja-JP">
              <a:latin typeface="Arial" charset="0"/>
            </a:endParaRPr>
          </a:p>
        </p:txBody>
      </p:sp>
    </p:spTree>
    <p:extLst>
      <p:ext uri="{BB962C8B-B14F-4D97-AF65-F5344CB8AC3E}">
        <p14:creationId xmlns:p14="http://schemas.microsoft.com/office/powerpoint/2010/main" val="1397384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spcBef>
                <a:spcPct val="0"/>
              </a:spcBef>
              <a:buAutoNum type="arabicPeriod"/>
            </a:pPr>
            <a:endParaRPr kumimoji="1" lang="en-US" altLang="ja-JP" b="1" i="1" dirty="0" smtClean="0">
              <a:solidFill>
                <a:srgbClr val="FF0000"/>
              </a:solidFill>
            </a:endParaRPr>
          </a:p>
          <a:p>
            <a:pPr eaLnBrk="1" hangingPunct="1">
              <a:spcBef>
                <a:spcPct val="0"/>
              </a:spcBef>
            </a:pPr>
            <a:r>
              <a:rPr kumimoji="1" lang="en-US" altLang="ja-JP" dirty="0" smtClean="0"/>
              <a:t> </a:t>
            </a:r>
            <a:endParaRPr kumimoji="1" lang="en-US" altLang="ja-JP" b="1" dirty="0" smtClean="0"/>
          </a:p>
          <a:p>
            <a:pPr eaLnBrk="1" hangingPunct="1">
              <a:spcBef>
                <a:spcPct val="0"/>
              </a:spcBef>
              <a:buFontTx/>
              <a:buChar char="-"/>
            </a:pPr>
            <a:endParaRPr lang="en-US" altLang="ja-JP" b="1" dirty="0" smtClean="0"/>
          </a:p>
        </p:txBody>
      </p:sp>
      <p:sp>
        <p:nvSpPr>
          <p:cNvPr id="18435" name="Slide Number Placeholder 3"/>
          <p:cNvSpPr>
            <a:spLocks noGrp="1"/>
          </p:cNvSpPr>
          <p:nvPr>
            <p:ph type="sldNum" sz="quarter" idx="5"/>
          </p:nvPr>
        </p:nvSpPr>
        <p:spPr bwMode="auto">
          <a:xfrm>
            <a:off x="3884613" y="8685213"/>
            <a:ext cx="2971800" cy="457200"/>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272A284C-7F7E-42F7-B471-4AD203D06F1A}" type="slidenum">
              <a:rPr lang="en-US" altLang="ja-JP">
                <a:latin typeface="Arial" charset="0"/>
              </a:rPr>
              <a:pPr fontAlgn="base">
                <a:spcBef>
                  <a:spcPct val="0"/>
                </a:spcBef>
                <a:spcAft>
                  <a:spcPct val="0"/>
                </a:spcAft>
                <a:defRPr/>
              </a:pPr>
              <a:t>36</a:t>
            </a:fld>
            <a:endParaRPr lang="en-US" altLang="ja-JP">
              <a:latin typeface="Arial" charset="0"/>
            </a:endParaRPr>
          </a:p>
        </p:txBody>
      </p:sp>
    </p:spTree>
    <p:extLst>
      <p:ext uri="{BB962C8B-B14F-4D97-AF65-F5344CB8AC3E}">
        <p14:creationId xmlns:p14="http://schemas.microsoft.com/office/powerpoint/2010/main" val="909865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550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1289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smtClean="0"/>
              <a:t>Click to edit Master title style</a:t>
            </a:r>
            <a:endParaRPr lang="en-US"/>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xfrm>
            <a:off x="12392067" y="8961417"/>
            <a:ext cx="368301" cy="3937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0874708"/>
      </p:ext>
    </p:extLst>
  </p:cSld>
  <p:clrMapOvr>
    <a:masterClrMapping/>
  </p:clrMapOvr>
  <p:transition spd="med"/>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19459660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719030" y="9040143"/>
            <a:ext cx="2926080" cy="519289"/>
          </a:xfrm>
        </p:spPr>
        <p:txBody>
          <a:bodyPr/>
          <a:lstStyle/>
          <a:p>
            <a:fld id="{86CB4B4D-7CA3-9044-876B-883B54F8677D}" type="slidenum">
              <a:rPr lang="uk-UA" smtClean="0"/>
              <a:t>‹#›</a:t>
            </a:fld>
            <a:endParaRPr lang="uk-UA"/>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smtClean="0"/>
              <a:t>Click to edit Master title style</a:t>
            </a:r>
            <a:endParaRPr lang="en-US"/>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4080" y="2596444"/>
            <a:ext cx="5527040" cy="618857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83680" y="2596444"/>
            <a:ext cx="5527040" cy="618857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smtClean="0"/>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smtClean="0"/>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smtClean="0"/>
              <a:t>Click to edit Master title style</a:t>
            </a:r>
            <a:endParaRPr lang="en-US"/>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smtClean="0"/>
              <a:t>Click to edit Master title style</a:t>
            </a:r>
            <a:endParaRPr lang="en-US"/>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86CB4B4D-7CA3-9044-876B-883B54F8677D}" type="slidenum">
              <a:rPr lang="uk-UA" smtClean="0"/>
              <a:t>‹#›</a:t>
            </a:fld>
            <a:endParaRPr lang="uk-UA"/>
          </a:p>
        </p:txBody>
      </p:sp>
      <p:sp>
        <p:nvSpPr>
          <p:cNvPr id="7" name="Rectangle 5"/>
          <p:cNvSpPr>
            <a:spLocks noChangeArrowheads="1"/>
          </p:cNvSpPr>
          <p:nvPr userDrawn="1"/>
        </p:nvSpPr>
        <p:spPr bwMode="auto">
          <a:xfrm>
            <a:off x="0" y="9527251"/>
            <a:ext cx="13004800" cy="257127"/>
          </a:xfrm>
          <a:prstGeom prst="rect">
            <a:avLst/>
          </a:prstGeom>
          <a:solidFill>
            <a:srgbClr val="424242"/>
          </a:solidFill>
          <a:ln w="9525">
            <a:solidFill>
              <a:schemeClr val="accent1">
                <a:lumMod val="50000"/>
              </a:schemeClr>
            </a:solidFill>
            <a:round/>
            <a:headEnd/>
            <a:tailEnd/>
          </a:ln>
          <a:effectLst/>
        </p:spPr>
        <p:txBody>
          <a:bodyPr wrap="square" lIns="101880" tIns="51120" rIns="101880" bIns="51120">
            <a:spAutoFit/>
          </a:bodyPr>
          <a:lstStyle/>
          <a:p>
            <a:pPr algn="l">
              <a:buClr>
                <a:srgbClr val="FFFFFF"/>
              </a:buClr>
              <a:buFont typeface="Arial" pitchFamily="2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000" baseline="0" dirty="0" smtClean="0">
                <a:solidFill>
                  <a:srgbClr val="FFFFFF"/>
                </a:solidFill>
                <a:latin typeface="Arial" pitchFamily="26" charset="0"/>
                <a:ea typeface="+mn-ea"/>
                <a:cs typeface="+mn-cs"/>
              </a:rPr>
              <a:t>TLEN 5700 </a:t>
            </a:r>
            <a:r>
              <a:rPr lang="en-US" sz="1000" baseline="0" dirty="0" smtClean="0">
                <a:solidFill>
                  <a:srgbClr val="FFFFFF"/>
                </a:solidFill>
                <a:latin typeface="Arial" pitchFamily="26" charset="0"/>
                <a:ea typeface="+mn-ea"/>
                <a:cs typeface="+mn-cs"/>
              </a:rPr>
              <a:t>Graduate Projects                                                                                                                                                                                                                                                                                                        29-Aug-2017</a:t>
            </a:r>
            <a:endParaRPr lang="en-US" sz="1000" baseline="0" dirty="0">
              <a:solidFill>
                <a:srgbClr val="FFFFFF"/>
              </a:solidFill>
              <a:latin typeface="Arial" pitchFamily="26" charset="0"/>
              <a:ea typeface="+mn-ea"/>
              <a:cs typeface="+mn-cs"/>
            </a:endParaRPr>
          </a:p>
        </p:txBody>
      </p:sp>
    </p:spTree>
    <p:extLst>
      <p:ext uri="{BB962C8B-B14F-4D97-AF65-F5344CB8AC3E}">
        <p14:creationId xmlns:p14="http://schemas.microsoft.com/office/powerpoint/2010/main" val="114505704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p:timing>
    <p:tnLst>
      <p:par>
        <p:cTn id="1" dur="indefinite" restart="never" nodeType="tmRoot"/>
      </p:par>
    </p:tnLst>
  </p:timing>
  <p:hf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tif"/><Relationship Id="rId4" Type="http://schemas.openxmlformats.org/officeDocument/2006/relationships/image" Target="../media/image9.tif"/><Relationship Id="rId1" Type="http://schemas.openxmlformats.org/officeDocument/2006/relationships/slideLayout" Target="../slideLayouts/slideLayout13.xml"/><Relationship Id="rId2" Type="http://schemas.openxmlformats.org/officeDocument/2006/relationships/image" Target="../media/image7.t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t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tiff"/><Relationship Id="rId3" Type="http://schemas.openxmlformats.org/officeDocument/2006/relationships/image" Target="../media/image12.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tiff"/><Relationship Id="rId3" Type="http://schemas.openxmlformats.org/officeDocument/2006/relationships/image" Target="../media/image14.tif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icann.org/history" TargetMode="External"/><Relationship Id="rId3" Type="http://schemas.openxmlformats.org/officeDocument/2006/relationships/image" Target="../media/image15.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NULL"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public.ccsds.org/Pubs/880x0g3.pdf"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en.wikipedia.org/wiki/Requirements_elicitation" TargetMode="External"/><Relationship Id="rId4" Type="http://schemas.openxmlformats.org/officeDocument/2006/relationships/hyperlink" Target="https://en.wikipedia.org/wiki/Requirements_analysis" TargetMode="External"/><Relationship Id="rId5" Type="http://schemas.openxmlformats.org/officeDocument/2006/relationships/hyperlink" Target="https://en.wikipedia.org/wiki/System_modeling" TargetMode="External"/><Relationship Id="rId1" Type="http://schemas.openxmlformats.org/officeDocument/2006/relationships/slideLayout" Target="../slideLayouts/slideLayout2.xml"/><Relationship Id="rId2" Type="http://schemas.openxmlformats.org/officeDocument/2006/relationships/hyperlink" Target="https://en.wikipedia.org/wiki/Requirements_inception"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NULL"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_uvdPDXaBPc?t=150" TargetMode="Externa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51"/>
          <p:cNvSpPr txBox="1">
            <a:spLocks/>
          </p:cNvSpPr>
          <p:nvPr/>
        </p:nvSpPr>
        <p:spPr>
          <a:xfrm>
            <a:off x="787400" y="783771"/>
            <a:ext cx="11430000" cy="15556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lnSpcReduction="10000"/>
          </a:bodyPr>
          <a:lstStyle>
            <a:lvl1pPr marL="0" marR="0" indent="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1pPr>
            <a:lvl2pPr marL="0" marR="0" indent="2286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2pPr>
            <a:lvl3pPr marL="0" marR="0" indent="4572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3pPr>
            <a:lvl4pPr marL="0" marR="0" indent="6858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4pPr>
            <a:lvl5pPr marL="0" marR="0" indent="9144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5pPr>
            <a:lvl6pPr marL="0" marR="0" indent="11430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6pPr>
            <a:lvl7pPr marL="0" marR="0" indent="13716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7pPr>
            <a:lvl8pPr marL="0" marR="0" indent="16002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8pPr>
            <a:lvl9pPr marL="0" marR="0" indent="18288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9pPr>
          </a:lstStyle>
          <a:p>
            <a:pPr hangingPunct="1"/>
            <a:r>
              <a:rPr lang="en-US" sz="4800" b="1" dirty="0" smtClean="0">
                <a:latin typeface="+mj-lt"/>
              </a:rPr>
              <a:t>TLEN 5700</a:t>
            </a:r>
          </a:p>
          <a:p>
            <a:pPr hangingPunct="1"/>
            <a:r>
              <a:rPr lang="en-US" sz="4800" b="1" dirty="0" smtClean="0">
                <a:latin typeface="+mj-lt"/>
              </a:rPr>
              <a:t>Graduate Projects I</a:t>
            </a:r>
            <a:endParaRPr lang="en-US" sz="4800" b="1" dirty="0">
              <a:latin typeface="+mj-lt"/>
            </a:endParaRPr>
          </a:p>
        </p:txBody>
      </p:sp>
      <p:sp>
        <p:nvSpPr>
          <p:cNvPr id="7" name="Shape 152"/>
          <p:cNvSpPr txBox="1">
            <a:spLocks/>
          </p:cNvSpPr>
          <p:nvPr/>
        </p:nvSpPr>
        <p:spPr>
          <a:xfrm>
            <a:off x="787400" y="3279568"/>
            <a:ext cx="11430000" cy="5754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lvl1pPr marL="0" marR="0" indent="0" algn="ctr" defTabSz="457200" rtl="0" latinLnBrk="0">
              <a:lnSpc>
                <a:spcPct val="100000"/>
              </a:lnSpc>
              <a:spcBef>
                <a:spcPts val="0"/>
              </a:spcBef>
              <a:spcAft>
                <a:spcPts val="0"/>
              </a:spcAft>
              <a:buClrTx/>
              <a:buSzTx/>
              <a:buFontTx/>
              <a:buNone/>
              <a:tabLst/>
              <a:defRPr sz="42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1pPr>
            <a:lvl2pPr marL="0" marR="0" indent="228600" algn="ctr" defTabSz="457200" rtl="0" latinLnBrk="0">
              <a:lnSpc>
                <a:spcPct val="100000"/>
              </a:lnSpc>
              <a:spcBef>
                <a:spcPts val="0"/>
              </a:spcBef>
              <a:spcAft>
                <a:spcPts val="0"/>
              </a:spcAft>
              <a:buClrTx/>
              <a:buSzTx/>
              <a:buFontTx/>
              <a:buNone/>
              <a:tabLst/>
              <a:defRPr sz="42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2pPr>
            <a:lvl3pPr marL="0" marR="0" indent="457200" algn="ctr" defTabSz="457200" rtl="0" latinLnBrk="0">
              <a:lnSpc>
                <a:spcPct val="100000"/>
              </a:lnSpc>
              <a:spcBef>
                <a:spcPts val="0"/>
              </a:spcBef>
              <a:spcAft>
                <a:spcPts val="0"/>
              </a:spcAft>
              <a:buClrTx/>
              <a:buSzTx/>
              <a:buFontTx/>
              <a:buNone/>
              <a:tabLst/>
              <a:defRPr sz="42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3pPr>
            <a:lvl4pPr marL="0" marR="0" indent="685800" algn="ctr" defTabSz="457200" rtl="0" latinLnBrk="0">
              <a:lnSpc>
                <a:spcPct val="100000"/>
              </a:lnSpc>
              <a:spcBef>
                <a:spcPts val="0"/>
              </a:spcBef>
              <a:spcAft>
                <a:spcPts val="0"/>
              </a:spcAft>
              <a:buClrTx/>
              <a:buSzTx/>
              <a:buFontTx/>
              <a:buNone/>
              <a:tabLst/>
              <a:defRPr sz="42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4pPr>
            <a:lvl5pPr marL="0" marR="0" indent="914400" algn="ctr" defTabSz="457200" rtl="0" latinLnBrk="0">
              <a:lnSpc>
                <a:spcPct val="100000"/>
              </a:lnSpc>
              <a:spcBef>
                <a:spcPts val="0"/>
              </a:spcBef>
              <a:spcAft>
                <a:spcPts val="0"/>
              </a:spcAft>
              <a:buClrTx/>
              <a:buSzTx/>
              <a:buFontTx/>
              <a:buNone/>
              <a:tabLst/>
              <a:defRPr sz="42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5pPr>
            <a:lvl6pPr marL="0" marR="0" indent="1143000" algn="ctr" defTabSz="457200" rtl="0" latinLnBrk="0">
              <a:lnSpc>
                <a:spcPct val="100000"/>
              </a:lnSpc>
              <a:spcBef>
                <a:spcPts val="0"/>
              </a:spcBef>
              <a:spcAft>
                <a:spcPts val="0"/>
              </a:spcAft>
              <a:buClrTx/>
              <a:buSzTx/>
              <a:buFontTx/>
              <a:buNone/>
              <a:tabLst/>
              <a:defRPr sz="42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6pPr>
            <a:lvl7pPr marL="0" marR="0" indent="1371600" algn="ctr" defTabSz="457200" rtl="0" latinLnBrk="0">
              <a:lnSpc>
                <a:spcPct val="100000"/>
              </a:lnSpc>
              <a:spcBef>
                <a:spcPts val="0"/>
              </a:spcBef>
              <a:spcAft>
                <a:spcPts val="0"/>
              </a:spcAft>
              <a:buClrTx/>
              <a:buSzTx/>
              <a:buFontTx/>
              <a:buNone/>
              <a:tabLst/>
              <a:defRPr sz="42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7pPr>
            <a:lvl8pPr marL="0" marR="0" indent="1600200" algn="ctr" defTabSz="457200" rtl="0" latinLnBrk="0">
              <a:lnSpc>
                <a:spcPct val="100000"/>
              </a:lnSpc>
              <a:spcBef>
                <a:spcPts val="0"/>
              </a:spcBef>
              <a:spcAft>
                <a:spcPts val="0"/>
              </a:spcAft>
              <a:buClrTx/>
              <a:buSzTx/>
              <a:buFontTx/>
              <a:buNone/>
              <a:tabLst/>
              <a:defRPr sz="42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8pPr>
            <a:lvl9pPr marL="0" marR="0" indent="1828800" algn="ctr" defTabSz="457200" rtl="0" latinLnBrk="0">
              <a:lnSpc>
                <a:spcPct val="100000"/>
              </a:lnSpc>
              <a:spcBef>
                <a:spcPts val="0"/>
              </a:spcBef>
              <a:spcAft>
                <a:spcPts val="0"/>
              </a:spcAft>
              <a:buClrTx/>
              <a:buSzTx/>
              <a:buFontTx/>
              <a:buNone/>
              <a:tabLst/>
              <a:defRPr sz="42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9pPr>
          </a:lstStyle>
          <a:p>
            <a:pPr defTabSz="455675" hangingPunct="1">
              <a:defRPr sz="3275">
                <a:effectLst>
                  <a:outerShdw blurRad="29717" dist="39624" dir="3000000" rotWithShape="0">
                    <a:srgbClr val="FFFFFF">
                      <a:alpha val="60000"/>
                    </a:srgbClr>
                  </a:outerShdw>
                </a:effectLst>
              </a:defRPr>
            </a:pPr>
            <a:r>
              <a:rPr lang="en-US" sz="3275" dirty="0" smtClean="0">
                <a:effectLst>
                  <a:outerShdw blurRad="29717" dist="39624" dir="3000000" rotWithShape="0">
                    <a:srgbClr val="FFFFFF">
                      <a:alpha val="60000"/>
                    </a:srgbClr>
                  </a:outerShdw>
                </a:effectLst>
              </a:rPr>
              <a:t> </a:t>
            </a:r>
            <a:r>
              <a:rPr lang="en-US" sz="3600" dirty="0" smtClean="0">
                <a:effectLst>
                  <a:outerShdw blurRad="29717" dist="39624" dir="3000000" rotWithShape="0">
                    <a:srgbClr val="FFFFFF">
                      <a:alpha val="60000"/>
                    </a:srgbClr>
                  </a:outerShdw>
                </a:effectLst>
              </a:rPr>
              <a:t>2018-2019 </a:t>
            </a:r>
            <a:r>
              <a:rPr lang="en-US" sz="3600" dirty="0" smtClean="0">
                <a:effectLst>
                  <a:outerShdw blurRad="29717" dist="39624" dir="3000000" rotWithShape="0">
                    <a:srgbClr val="FFFFFF">
                      <a:alpha val="60000"/>
                    </a:srgbClr>
                  </a:outerShdw>
                </a:effectLst>
              </a:rPr>
              <a:t>Candidate </a:t>
            </a:r>
            <a:r>
              <a:rPr lang="en-US" sz="3600" dirty="0" smtClean="0">
                <a:effectLst>
                  <a:outerShdw blurRad="29717" dist="39624" dir="3000000" rotWithShape="0">
                    <a:srgbClr val="FFFFFF">
                      <a:alpha val="60000"/>
                    </a:srgbClr>
                  </a:outerShdw>
                </a:effectLst>
              </a:rPr>
              <a:t>Graduate Projects</a:t>
            </a:r>
            <a:endParaRPr lang="en-US" sz="3600" dirty="0" smtClean="0">
              <a:effectLst>
                <a:outerShdw blurRad="29717" dist="39624" dir="3000000" rotWithShape="0">
                  <a:srgbClr val="FFFFFF">
                    <a:alpha val="60000"/>
                  </a:srgbClr>
                </a:outerShdw>
              </a:effectLst>
            </a:endParaRPr>
          </a:p>
          <a:p>
            <a:pPr defTabSz="455675" hangingPunct="1">
              <a:defRPr sz="3275">
                <a:effectLst>
                  <a:outerShdw blurRad="29717" dist="39624" dir="3000000" rotWithShape="0">
                    <a:srgbClr val="FFFFFF">
                      <a:alpha val="60000"/>
                    </a:srgbClr>
                  </a:outerShdw>
                </a:effectLst>
              </a:defRPr>
            </a:pPr>
            <a:endParaRPr lang="en-US" sz="3600" dirty="0" smtClean="0">
              <a:effectLst>
                <a:outerShdw blurRad="29717" dist="39624" dir="3000000" rotWithShape="0">
                  <a:srgbClr val="FFFFFF">
                    <a:alpha val="60000"/>
                  </a:srgbClr>
                </a:outerShdw>
              </a:effectLst>
            </a:endParaRPr>
          </a:p>
          <a:p>
            <a:pPr defTabSz="455675" hangingPunct="1">
              <a:defRPr sz="3275">
                <a:effectLst>
                  <a:outerShdw blurRad="29717" dist="39624" dir="3000000" rotWithShape="0">
                    <a:srgbClr val="FFFFFF">
                      <a:alpha val="60000"/>
                    </a:srgbClr>
                  </a:outerShdw>
                </a:effectLst>
              </a:defRPr>
            </a:pPr>
            <a:r>
              <a:rPr lang="en-US" sz="3600" dirty="0" smtClean="0">
                <a:effectLst>
                  <a:outerShdw blurRad="29717" dist="39624" dir="3000000" rotWithShape="0">
                    <a:srgbClr val="FFFFFF">
                      <a:alpha val="60000"/>
                    </a:srgbClr>
                  </a:outerShdw>
                </a:effectLst>
              </a:rPr>
              <a:t>Course Website / Canvas</a:t>
            </a:r>
          </a:p>
          <a:p>
            <a:pPr defTabSz="455675" hangingPunct="1">
              <a:defRPr sz="3275">
                <a:effectLst>
                  <a:outerShdw blurRad="29717" dist="39624" dir="3000000" rotWithShape="0">
                    <a:srgbClr val="FFFFFF">
                      <a:alpha val="60000"/>
                    </a:srgbClr>
                  </a:outerShdw>
                </a:effectLst>
              </a:defRPr>
            </a:pPr>
            <a:r>
              <a:rPr lang="en-US" sz="3600" dirty="0" smtClean="0">
                <a:effectLst>
                  <a:outerShdw blurRad="29717" dist="39624" dir="3000000" rotWithShape="0">
                    <a:srgbClr val="FFFFFF">
                      <a:alpha val="60000"/>
                    </a:srgbClr>
                  </a:outerShdw>
                </a:effectLst>
              </a:rPr>
              <a:t>Course Milestones</a:t>
            </a:r>
            <a:endParaRPr lang="en-US" sz="3600" dirty="0" smtClean="0">
              <a:effectLst>
                <a:outerShdw blurRad="29717" dist="39624" dir="3000000" rotWithShape="0">
                  <a:srgbClr val="FFFFFF">
                    <a:alpha val="60000"/>
                  </a:srgbClr>
                </a:outerShdw>
              </a:effectLst>
            </a:endParaRPr>
          </a:p>
          <a:p>
            <a:pPr defTabSz="455675" hangingPunct="1">
              <a:defRPr sz="3275">
                <a:effectLst>
                  <a:outerShdw blurRad="29717" dist="39624" dir="3000000" rotWithShape="0">
                    <a:srgbClr val="FFFFFF">
                      <a:alpha val="60000"/>
                    </a:srgbClr>
                  </a:outerShdw>
                </a:effectLst>
              </a:defRPr>
            </a:pPr>
            <a:r>
              <a:rPr lang="en-US" sz="3600" dirty="0" smtClean="0">
                <a:effectLst>
                  <a:outerShdw blurRad="29717" dist="39624" dir="3000000" rotWithShape="0">
                    <a:srgbClr val="FFFFFF">
                      <a:alpha val="60000"/>
                    </a:srgbClr>
                  </a:outerShdw>
                </a:effectLst>
              </a:rPr>
              <a:t>Team </a:t>
            </a:r>
            <a:r>
              <a:rPr lang="en-US" sz="3600" dirty="0" smtClean="0">
                <a:effectLst>
                  <a:outerShdw blurRad="29717" dist="39624" dir="3000000" rotWithShape="0">
                    <a:srgbClr val="FFFFFF">
                      <a:alpha val="60000"/>
                    </a:srgbClr>
                  </a:outerShdw>
                </a:effectLst>
              </a:rPr>
              <a:t>Formation </a:t>
            </a:r>
            <a:r>
              <a:rPr lang="en-US" sz="3600" dirty="0" smtClean="0">
                <a:effectLst>
                  <a:outerShdw blurRad="29717" dist="39624" dir="3000000" rotWithShape="0">
                    <a:srgbClr val="FFFFFF">
                      <a:alpha val="60000"/>
                    </a:srgbClr>
                  </a:outerShdw>
                </a:effectLst>
              </a:rPr>
              <a:t>Considerations</a:t>
            </a:r>
            <a:endParaRPr lang="en-US" sz="3600" dirty="0" smtClean="0">
              <a:effectLst>
                <a:outerShdw blurRad="29717" dist="39624" dir="3000000" rotWithShape="0">
                  <a:srgbClr val="FFFFFF">
                    <a:alpha val="60000"/>
                  </a:srgbClr>
                </a:outerShdw>
              </a:effectLst>
            </a:endParaRPr>
          </a:p>
          <a:p>
            <a:pPr defTabSz="455675" hangingPunct="1">
              <a:defRPr sz="3275">
                <a:effectLst>
                  <a:outerShdw blurRad="29717" dist="39624" dir="3000000" rotWithShape="0">
                    <a:srgbClr val="FFFFFF">
                      <a:alpha val="60000"/>
                    </a:srgbClr>
                  </a:outerShdw>
                </a:effectLst>
              </a:defRPr>
            </a:pPr>
            <a:r>
              <a:rPr lang="en-US" sz="3600" dirty="0" smtClean="0">
                <a:effectLst>
                  <a:outerShdw blurRad="29717" dist="39624" dir="3000000" rotWithShape="0">
                    <a:srgbClr val="FFFFFF">
                      <a:alpha val="60000"/>
                    </a:srgbClr>
                  </a:outerShdw>
                </a:effectLst>
              </a:rPr>
              <a:t>Project Definition </a:t>
            </a:r>
            <a:r>
              <a:rPr lang="en-US" sz="3600" dirty="0" smtClean="0">
                <a:effectLst>
                  <a:outerShdw blurRad="29717" dist="39624" dir="3000000" rotWithShape="0">
                    <a:srgbClr val="FFFFFF">
                      <a:alpha val="60000"/>
                    </a:srgbClr>
                  </a:outerShdw>
                </a:effectLst>
              </a:rPr>
              <a:t>Document (PDD)</a:t>
            </a:r>
            <a:endParaRPr lang="en-US" sz="3600" dirty="0" smtClean="0">
              <a:effectLst>
                <a:outerShdw blurRad="29717" dist="39624" dir="3000000" rotWithShape="0">
                  <a:srgbClr val="FFFFFF">
                    <a:alpha val="60000"/>
                  </a:srgbClr>
                </a:outerShdw>
              </a:effectLst>
            </a:endParaRPr>
          </a:p>
          <a:p>
            <a:pPr defTabSz="455675" hangingPunct="1">
              <a:defRPr sz="3275">
                <a:effectLst>
                  <a:outerShdw blurRad="29717" dist="39624" dir="3000000" rotWithShape="0">
                    <a:srgbClr val="FFFFFF">
                      <a:alpha val="60000"/>
                    </a:srgbClr>
                  </a:outerShdw>
                </a:effectLst>
              </a:defRPr>
            </a:pPr>
            <a:endParaRPr lang="en-US" sz="3275" dirty="0" smtClean="0">
              <a:effectLst>
                <a:outerShdw blurRad="29717" dist="39624" dir="3000000" rotWithShape="0">
                  <a:srgbClr val="FFFFFF">
                    <a:alpha val="60000"/>
                  </a:srgbClr>
                </a:outerShdw>
              </a:effectLst>
            </a:endParaRPr>
          </a:p>
          <a:p>
            <a:pPr defTabSz="455675" hangingPunct="1">
              <a:defRPr sz="3275">
                <a:effectLst>
                  <a:outerShdw blurRad="29717" dist="39624" dir="3000000" rotWithShape="0">
                    <a:srgbClr val="FFFFFF">
                      <a:alpha val="60000"/>
                    </a:srgbClr>
                  </a:outerShdw>
                </a:effectLst>
              </a:defRPr>
            </a:pPr>
            <a:r>
              <a:rPr lang="en-US" sz="3275" dirty="0" smtClean="0">
                <a:effectLst>
                  <a:outerShdw blurRad="29717" dist="39624" dir="3000000" rotWithShape="0">
                    <a:srgbClr val="FFFFFF">
                      <a:alpha val="60000"/>
                    </a:srgbClr>
                  </a:outerShdw>
                </a:effectLst>
              </a:rPr>
              <a:t>Kevin Gifford</a:t>
            </a:r>
          </a:p>
          <a:p>
            <a:pPr defTabSz="455675" hangingPunct="1">
              <a:defRPr sz="3275">
                <a:effectLst>
                  <a:outerShdw blurRad="29717" dist="39624" dir="3000000" rotWithShape="0">
                    <a:srgbClr val="FFFFFF">
                      <a:alpha val="60000"/>
                    </a:srgbClr>
                  </a:outerShdw>
                </a:effectLst>
              </a:defRPr>
            </a:pPr>
            <a:r>
              <a:rPr lang="en-US" sz="3275" dirty="0" smtClean="0">
                <a:effectLst>
                  <a:outerShdw blurRad="29717" dist="39624" dir="3000000" rotWithShape="0">
                    <a:srgbClr val="FFFFFF">
                      <a:alpha val="60000"/>
                    </a:srgbClr>
                  </a:outerShdw>
                </a:effectLst>
              </a:rPr>
              <a:t>August 29, 2018</a:t>
            </a:r>
            <a:endParaRPr lang="en-US" sz="3275" dirty="0">
              <a:effectLst>
                <a:outerShdw blurRad="29717" dist="39624" dir="3000000" rotWithShape="0">
                  <a:srgbClr val="FFFFFF">
                    <a:alpha val="6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Generation - SDN VoIP</a:t>
            </a:r>
            <a:endParaRPr lang="en-US" dirty="0"/>
          </a:p>
        </p:txBody>
      </p:sp>
      <p:sp>
        <p:nvSpPr>
          <p:cNvPr id="3" name="Content Placeholder 2"/>
          <p:cNvSpPr>
            <a:spLocks noGrp="1"/>
          </p:cNvSpPr>
          <p:nvPr>
            <p:ph idx="1"/>
          </p:nvPr>
        </p:nvSpPr>
        <p:spPr>
          <a:xfrm>
            <a:off x="650240" y="2016197"/>
            <a:ext cx="11704320" cy="6696569"/>
          </a:xfrm>
        </p:spPr>
        <p:txBody>
          <a:bodyPr>
            <a:normAutofit/>
          </a:bodyPr>
          <a:lstStyle/>
          <a:p>
            <a:r>
              <a:rPr lang="en-US" dirty="0" err="1" smtClean="0"/>
              <a:t>Realtime</a:t>
            </a:r>
            <a:r>
              <a:rPr lang="en-US" dirty="0" smtClean="0"/>
              <a:t> Network Manipulation</a:t>
            </a:r>
          </a:p>
          <a:p>
            <a:pPr lvl="1"/>
            <a:r>
              <a:rPr lang="en-US" dirty="0"/>
              <a:t>SDN/NFV and </a:t>
            </a:r>
            <a:r>
              <a:rPr lang="en-US" dirty="0" smtClean="0"/>
              <a:t>VNFs</a:t>
            </a:r>
          </a:p>
          <a:p>
            <a:endParaRPr lang="en-US" dirty="0" smtClean="0"/>
          </a:p>
          <a:p>
            <a:r>
              <a:rPr lang="en-US" dirty="0" smtClean="0"/>
              <a:t>Network Automation &amp; Virtualization</a:t>
            </a:r>
          </a:p>
          <a:p>
            <a:pPr lvl="1"/>
            <a:r>
              <a:rPr lang="en-US" dirty="0" smtClean="0"/>
              <a:t>Softphones</a:t>
            </a:r>
          </a:p>
          <a:p>
            <a:pPr lvl="1"/>
            <a:r>
              <a:rPr lang="en-US" dirty="0" smtClean="0"/>
              <a:t>Voice systems as VNFs in containers</a:t>
            </a:r>
            <a:endParaRPr lang="en-US" dirty="0"/>
          </a:p>
          <a:p>
            <a:pPr marL="0" indent="0">
              <a:buNone/>
            </a:pPr>
            <a:endParaRPr lang="en-US" dirty="0" smtClean="0"/>
          </a:p>
          <a:p>
            <a:r>
              <a:rPr lang="en-US" dirty="0" smtClean="0"/>
              <a:t>Extremely </a:t>
            </a:r>
            <a:r>
              <a:rPr lang="en-US" dirty="0"/>
              <a:t>Novel!</a:t>
            </a:r>
          </a:p>
          <a:p>
            <a:pPr lvl="1"/>
            <a:r>
              <a:rPr lang="en-US" dirty="0"/>
              <a:t>Low cost</a:t>
            </a:r>
          </a:p>
          <a:p>
            <a:pPr lvl="1"/>
            <a:r>
              <a:rPr lang="en-US" dirty="0"/>
              <a:t>High </a:t>
            </a:r>
            <a:r>
              <a:rPr lang="en-US" dirty="0" smtClean="0"/>
              <a:t>efficiency</a:t>
            </a:r>
          </a:p>
          <a:p>
            <a:pPr lvl="1"/>
            <a:r>
              <a:rPr lang="en-US" u="sng" dirty="0" smtClean="0"/>
              <a:t>Changing the VoIP game!</a:t>
            </a:r>
            <a:endParaRPr lang="en-US" u="sng" dirty="0"/>
          </a:p>
          <a:p>
            <a:endParaRPr lang="en-US" dirty="0" smtClean="0"/>
          </a:p>
          <a:p>
            <a:r>
              <a:rPr lang="en-US" dirty="0" smtClean="0"/>
              <a:t>No </a:t>
            </a:r>
            <a:r>
              <a:rPr lang="en-US" dirty="0"/>
              <a:t>prior VoIP </a:t>
            </a:r>
            <a:r>
              <a:rPr lang="en-US" dirty="0" smtClean="0"/>
              <a:t>knowledge</a:t>
            </a:r>
          </a:p>
          <a:p>
            <a:endParaRPr lang="en-US" dirty="0" smtClean="0"/>
          </a:p>
        </p:txBody>
      </p:sp>
      <p:sp>
        <p:nvSpPr>
          <p:cNvPr id="4" name="Slide Number Placeholder 3"/>
          <p:cNvSpPr>
            <a:spLocks noGrp="1"/>
          </p:cNvSpPr>
          <p:nvPr>
            <p:ph type="sldNum" sz="quarter" idx="12"/>
          </p:nvPr>
        </p:nvSpPr>
        <p:spPr/>
        <p:txBody>
          <a:bodyPr/>
          <a:lstStyle/>
          <a:p>
            <a:fld id="{846E34DE-4440-4548-AF74-3C4ACDF98B76}" type="slidenum">
              <a:rPr lang="en-US" smtClean="0"/>
              <a:pPr/>
              <a:t>10</a:t>
            </a:fld>
            <a:endParaRPr lang="en-US"/>
          </a:p>
        </p:txBody>
      </p:sp>
      <p:pic>
        <p:nvPicPr>
          <p:cNvPr id="5" name="Picture 4"/>
          <p:cNvPicPr>
            <a:picLocks noChangeAspect="1"/>
          </p:cNvPicPr>
          <p:nvPr/>
        </p:nvPicPr>
        <p:blipFill>
          <a:blip r:embed="rId2"/>
          <a:stretch>
            <a:fillRect/>
          </a:stretch>
        </p:blipFill>
        <p:spPr>
          <a:xfrm>
            <a:off x="7911253" y="5310293"/>
            <a:ext cx="4523409" cy="3251200"/>
          </a:xfrm>
          <a:prstGeom prst="rect">
            <a:avLst/>
          </a:prstGeom>
        </p:spPr>
      </p:pic>
    </p:spTree>
    <p:extLst>
      <p:ext uri="{BB962C8B-B14F-4D97-AF65-F5344CB8AC3E}">
        <p14:creationId xmlns:p14="http://schemas.microsoft.com/office/powerpoint/2010/main" val="11027784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Big Data Analytics for Traditional Service Provider Networks</a:t>
            </a:r>
            <a:endParaRPr lang="en-US" dirty="0"/>
          </a:p>
        </p:txBody>
      </p:sp>
      <p:sp>
        <p:nvSpPr>
          <p:cNvPr id="3" name="Content Placeholder 2"/>
          <p:cNvSpPr>
            <a:spLocks noGrp="1"/>
          </p:cNvSpPr>
          <p:nvPr>
            <p:ph idx="1"/>
          </p:nvPr>
        </p:nvSpPr>
        <p:spPr/>
        <p:txBody>
          <a:bodyPr>
            <a:normAutofit/>
          </a:bodyPr>
          <a:lstStyle/>
          <a:p>
            <a:r>
              <a:rPr lang="en-US" dirty="0" smtClean="0"/>
              <a:t>BDA</a:t>
            </a:r>
          </a:p>
          <a:p>
            <a:endParaRPr lang="en-US" dirty="0" smtClean="0"/>
          </a:p>
          <a:p>
            <a:r>
              <a:rPr lang="en-US" dirty="0" smtClean="0"/>
              <a:t>PNDA</a:t>
            </a:r>
          </a:p>
          <a:p>
            <a:endParaRPr lang="en-US" dirty="0" smtClean="0"/>
          </a:p>
          <a:p>
            <a:r>
              <a:rPr lang="en-US" dirty="0" smtClean="0"/>
              <a:t>Open BMP – BGP</a:t>
            </a:r>
          </a:p>
          <a:p>
            <a:endParaRPr lang="en-US" dirty="0" smtClean="0"/>
          </a:p>
          <a:p>
            <a:r>
              <a:rPr lang="en-US" dirty="0" smtClean="0"/>
              <a:t>Self-healing (script)</a:t>
            </a:r>
          </a:p>
          <a:p>
            <a:endParaRPr lang="en-US" dirty="0" smtClean="0"/>
          </a:p>
          <a:p>
            <a:r>
              <a:rPr lang="en-US" dirty="0" smtClean="0"/>
              <a:t>Contribute back </a:t>
            </a:r>
          </a:p>
          <a:p>
            <a:pPr lvl="1"/>
            <a:r>
              <a:rPr lang="en-US" dirty="0" smtClean="0"/>
              <a:t>Make an immediate impact on the open source and ISP community</a:t>
            </a:r>
            <a:endParaRPr lang="en-US" dirty="0"/>
          </a:p>
        </p:txBody>
      </p:sp>
      <p:sp>
        <p:nvSpPr>
          <p:cNvPr id="4" name="Slide Number Placeholder 3"/>
          <p:cNvSpPr>
            <a:spLocks noGrp="1"/>
          </p:cNvSpPr>
          <p:nvPr>
            <p:ph type="sldNum" sz="quarter" idx="12"/>
          </p:nvPr>
        </p:nvSpPr>
        <p:spPr/>
        <p:txBody>
          <a:bodyPr/>
          <a:lstStyle/>
          <a:p>
            <a:fld id="{846E34DE-4440-4548-AF74-3C4ACDF98B76}" type="slidenum">
              <a:rPr lang="en-US" smtClean="0"/>
              <a:pPr/>
              <a:t>11</a:t>
            </a:fld>
            <a:endParaRPr lang="en-US"/>
          </a:p>
        </p:txBody>
      </p:sp>
    </p:spTree>
    <p:extLst>
      <p:ext uri="{BB962C8B-B14F-4D97-AF65-F5344CB8AC3E}">
        <p14:creationId xmlns:p14="http://schemas.microsoft.com/office/powerpoint/2010/main" val="16129809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hesis and Capstone Topics"/>
          <p:cNvSpPr txBox="1">
            <a:spLocks noGrp="1"/>
          </p:cNvSpPr>
          <p:nvPr>
            <p:ph type="ctrTitle"/>
          </p:nvPr>
        </p:nvSpPr>
        <p:spPr>
          <a:xfrm>
            <a:off x="889876" y="1564718"/>
            <a:ext cx="9753600" cy="1462261"/>
          </a:xfrm>
          <a:prstGeom prst="rect">
            <a:avLst/>
          </a:prstGeom>
        </p:spPr>
        <p:txBody>
          <a:bodyPr>
            <a:normAutofit/>
          </a:bodyPr>
          <a:lstStyle>
            <a:lvl1pPr>
              <a:defRPr sz="9000">
                <a:solidFill>
                  <a:srgbClr val="747474"/>
                </a:solidFill>
                <a:latin typeface="Helvetica Neue"/>
                <a:ea typeface="Helvetica Neue"/>
                <a:cs typeface="Helvetica Neue"/>
                <a:sym typeface="Helvetica Neue"/>
              </a:defRPr>
            </a:lvl1pPr>
          </a:lstStyle>
          <a:p>
            <a:pPr algn="l"/>
            <a:r>
              <a:rPr sz="7200" dirty="0">
                <a:solidFill>
                  <a:sysClr val="windowText" lastClr="000000"/>
                </a:solidFill>
              </a:rPr>
              <a:t>Capstone Topics</a:t>
            </a:r>
          </a:p>
        </p:txBody>
      </p:sp>
      <p:sp>
        <p:nvSpPr>
          <p:cNvPr id="138" name="Dr. David Reed…"/>
          <p:cNvSpPr txBox="1">
            <a:spLocks noGrp="1"/>
          </p:cNvSpPr>
          <p:nvPr>
            <p:ph type="subTitle" sz="quarter" idx="1"/>
          </p:nvPr>
        </p:nvSpPr>
        <p:spPr>
          <a:xfrm>
            <a:off x="889876" y="3472773"/>
            <a:ext cx="2998952" cy="1109737"/>
          </a:xfrm>
          <a:prstGeom prst="rect">
            <a:avLst/>
          </a:prstGeom>
        </p:spPr>
        <p:txBody>
          <a:bodyPr/>
          <a:lstStyle/>
          <a:p>
            <a:pPr algn="l">
              <a:defRPr b="1"/>
            </a:pPr>
            <a:r>
              <a:rPr lang="en-US" dirty="0" smtClean="0">
                <a:solidFill>
                  <a:schemeClr val="bg1">
                    <a:lumMod val="65000"/>
                  </a:schemeClr>
                </a:solidFill>
              </a:rPr>
              <a:t>Lloyd Thrall</a:t>
            </a:r>
            <a:endParaRPr dirty="0">
              <a:solidFill>
                <a:schemeClr val="bg1">
                  <a:lumMod val="65000"/>
                </a:schemeClr>
              </a:solidFill>
            </a:endParaRPr>
          </a:p>
          <a:p>
            <a:pPr algn="l">
              <a:defRPr b="1"/>
            </a:pPr>
            <a:r>
              <a:rPr lang="en-US" dirty="0">
                <a:solidFill>
                  <a:schemeClr val="bg1">
                    <a:lumMod val="65000"/>
                  </a:schemeClr>
                </a:solidFill>
              </a:rPr>
              <a:t>August 29, 2018</a:t>
            </a:r>
            <a:endParaRPr dirty="0">
              <a:solidFill>
                <a:schemeClr val="bg1">
                  <a:lumMod val="65000"/>
                </a:schemeClr>
              </a:solidFill>
            </a:endParaRPr>
          </a:p>
        </p:txBody>
      </p:sp>
      <p:cxnSp>
        <p:nvCxnSpPr>
          <p:cNvPr id="3" name="Straight Connector 2"/>
          <p:cNvCxnSpPr/>
          <p:nvPr/>
        </p:nvCxnSpPr>
        <p:spPr>
          <a:xfrm>
            <a:off x="889876" y="3237185"/>
            <a:ext cx="1116549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7393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B35BBA-2DBD-49F2-A154-C8A252CECD88}"/>
              </a:ext>
            </a:extLst>
          </p:cNvPr>
          <p:cNvSpPr>
            <a:spLocks noGrp="1"/>
          </p:cNvSpPr>
          <p:nvPr>
            <p:ph type="title"/>
          </p:nvPr>
        </p:nvSpPr>
        <p:spPr/>
        <p:txBody>
          <a:bodyPr/>
          <a:lstStyle/>
          <a:p>
            <a:r>
              <a:rPr lang="en-US" dirty="0"/>
              <a:t>Envisioning the Internet of Things (IoT)</a:t>
            </a:r>
          </a:p>
        </p:txBody>
      </p:sp>
      <p:sp>
        <p:nvSpPr>
          <p:cNvPr id="3" name="Content Placeholder 2">
            <a:extLst>
              <a:ext uri="{FF2B5EF4-FFF2-40B4-BE49-F238E27FC236}">
                <a16:creationId xmlns:a16="http://schemas.microsoft.com/office/drawing/2014/main" xmlns="" id="{EF4D5AA8-6AA1-439E-AB99-712D9A79387A}"/>
              </a:ext>
            </a:extLst>
          </p:cNvPr>
          <p:cNvSpPr>
            <a:spLocks noGrp="1"/>
          </p:cNvSpPr>
          <p:nvPr>
            <p:ph idx="1"/>
          </p:nvPr>
        </p:nvSpPr>
        <p:spPr/>
        <p:txBody>
          <a:bodyPr>
            <a:normAutofit/>
          </a:bodyPr>
          <a:lstStyle/>
          <a:p>
            <a:pPr marL="0" indent="0">
              <a:buNone/>
            </a:pPr>
            <a:r>
              <a:rPr lang="en-US" dirty="0"/>
              <a:t>The introduction of the Internet of Things (IoT) has triggered an explosion of network communication globally. Many devices open connections to servers hosted by the manufacturing corporations, while other open connections to other IoT devices. Many of the protocols used by IoT devices to communicate are proprietary and non-standard. Being able to identify IoT devices, whom and what they are communicating with, and what their capabilities are could greatly assist network security analysts.</a:t>
            </a:r>
          </a:p>
          <a:p>
            <a:pPr marL="0" indent="0">
              <a:buNone/>
            </a:pPr>
            <a:endParaRPr lang="en-US" dirty="0"/>
          </a:p>
          <a:p>
            <a:pPr marL="0" indent="0">
              <a:buNone/>
            </a:pPr>
            <a:r>
              <a:rPr lang="en-US" dirty="0"/>
              <a:t>Thus, the team would develop a means to efficiently distinguish between IoT and non-IoT traffic, and identify specific types of IoT devices.</a:t>
            </a:r>
            <a:br>
              <a:rPr lang="en-US" dirty="0"/>
            </a:br>
            <a:endParaRPr lang="en-US" dirty="0"/>
          </a:p>
        </p:txBody>
      </p:sp>
      <p:sp>
        <p:nvSpPr>
          <p:cNvPr id="4" name="TextBox 3"/>
          <p:cNvSpPr txBox="1"/>
          <p:nvPr/>
        </p:nvSpPr>
        <p:spPr>
          <a:xfrm>
            <a:off x="2893319" y="8277182"/>
            <a:ext cx="6902851" cy="1015663"/>
          </a:xfrm>
          <a:prstGeom prst="rect">
            <a:avLst/>
          </a:prstGeom>
          <a:noFill/>
        </p:spPr>
        <p:txBody>
          <a:bodyPr wrap="none" rtlCol="0">
            <a:spAutoFit/>
          </a:bodyPr>
          <a:lstStyle/>
          <a:p>
            <a:r>
              <a:rPr lang="en-US" dirty="0" smtClean="0">
                <a:solidFill>
                  <a:schemeClr val="bg1">
                    <a:lumMod val="65000"/>
                  </a:schemeClr>
                </a:solidFill>
              </a:rPr>
              <a:t>Possibly combine with Gnu-Radio scanner</a:t>
            </a:r>
            <a:r>
              <a:rPr lang="en-US" smtClean="0">
                <a:solidFill>
                  <a:schemeClr val="bg1">
                    <a:lumMod val="65000"/>
                  </a:schemeClr>
                </a:solidFill>
              </a:rPr>
              <a:t>; </a:t>
            </a:r>
          </a:p>
          <a:p>
            <a:r>
              <a:rPr lang="en-US" dirty="0" smtClean="0">
                <a:solidFill>
                  <a:schemeClr val="bg1">
                    <a:lumMod val="65000"/>
                  </a:schemeClr>
                </a:solidFill>
              </a:rPr>
              <a:t>has applicability to Bluetooth as well</a:t>
            </a:r>
            <a:endParaRPr lang="en-US" dirty="0">
              <a:solidFill>
                <a:schemeClr val="bg1">
                  <a:lumMod val="65000"/>
                </a:schemeClr>
              </a:solidFill>
            </a:endParaRPr>
          </a:p>
        </p:txBody>
      </p:sp>
      <p:sp>
        <p:nvSpPr>
          <p:cNvPr id="5" name="8-Point Star 4"/>
          <p:cNvSpPr/>
          <p:nvPr/>
        </p:nvSpPr>
        <p:spPr>
          <a:xfrm>
            <a:off x="10225801" y="223025"/>
            <a:ext cx="2676160" cy="2003594"/>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Interest: MD5, H4D</a:t>
            </a:r>
            <a:endParaRPr lang="en-US" dirty="0"/>
          </a:p>
        </p:txBody>
      </p:sp>
    </p:spTree>
    <p:extLst>
      <p:ext uri="{BB962C8B-B14F-4D97-AF65-F5344CB8AC3E}">
        <p14:creationId xmlns:p14="http://schemas.microsoft.com/office/powerpoint/2010/main" val="46970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98E8EA-04F1-4053-B795-452805F47DF7}"/>
              </a:ext>
            </a:extLst>
          </p:cNvPr>
          <p:cNvSpPr>
            <a:spLocks noGrp="1"/>
          </p:cNvSpPr>
          <p:nvPr>
            <p:ph type="title"/>
          </p:nvPr>
        </p:nvSpPr>
        <p:spPr/>
        <p:txBody>
          <a:bodyPr/>
          <a:lstStyle/>
          <a:p>
            <a:r>
              <a:rPr lang="en-US" dirty="0"/>
              <a:t>Subterranean Communication</a:t>
            </a:r>
          </a:p>
        </p:txBody>
      </p:sp>
      <p:sp>
        <p:nvSpPr>
          <p:cNvPr id="3" name="Content Placeholder 2">
            <a:extLst>
              <a:ext uri="{FF2B5EF4-FFF2-40B4-BE49-F238E27FC236}">
                <a16:creationId xmlns:a16="http://schemas.microsoft.com/office/drawing/2014/main" xmlns="" id="{A34C986C-627C-4CF9-8AF3-E6AA3BD4DDF8}"/>
              </a:ext>
            </a:extLst>
          </p:cNvPr>
          <p:cNvSpPr>
            <a:spLocks noGrp="1"/>
          </p:cNvSpPr>
          <p:nvPr>
            <p:ph idx="1"/>
          </p:nvPr>
        </p:nvSpPr>
        <p:spPr/>
        <p:txBody>
          <a:bodyPr>
            <a:normAutofit/>
          </a:bodyPr>
          <a:lstStyle/>
          <a:p>
            <a:pPr marL="0" indent="0">
              <a:buNone/>
            </a:pPr>
            <a:r>
              <a:rPr lang="en-US" dirty="0"/>
              <a:t>Military, law enforcement, and disaster relief stakeholders currently struggle to reliably communicate data from caves, underground facilities, or rubble.  While these stakeholders may be able to send small unmanned vehicles into subterranean environments, communicating the subsequent sensor data back to operators and decisionmakers in a timely manner is a challenge.  This costs lives.</a:t>
            </a:r>
          </a:p>
          <a:p>
            <a:pPr marL="0" indent="0">
              <a:buNone/>
            </a:pPr>
            <a:endParaRPr lang="en-US" dirty="0"/>
          </a:p>
          <a:p>
            <a:pPr marL="0" indent="0">
              <a:buNone/>
            </a:pPr>
            <a:r>
              <a:rPr lang="en-US" dirty="0"/>
              <a:t>Thus, this team would develop a concept for </a:t>
            </a:r>
            <a:r>
              <a:rPr lang="en-US" dirty="0">
                <a:solidFill>
                  <a:schemeClr val="dk1"/>
                </a:solidFill>
              </a:rPr>
              <a:t>providing near-real time data transmission through </a:t>
            </a:r>
            <a:r>
              <a:rPr lang="en-US">
                <a:solidFill>
                  <a:schemeClr val="dk1"/>
                </a:solidFill>
              </a:rPr>
              <a:t>earth and traditional </a:t>
            </a:r>
            <a:r>
              <a:rPr lang="en-US" dirty="0">
                <a:solidFill>
                  <a:schemeClr val="dk1"/>
                </a:solidFill>
              </a:rPr>
              <a:t>building materials from depths down to sixty feet, at a horizontal distance of up to 1,000 feet.  Ideally, the concept would need its own power source, fit within a 2’x2’x2’ cube, and weigh less than 15 lbs.</a:t>
            </a:r>
            <a:endParaRPr lang="en-US" dirty="0"/>
          </a:p>
        </p:txBody>
      </p:sp>
      <p:sp>
        <p:nvSpPr>
          <p:cNvPr id="4" name="8-Point Star 3"/>
          <p:cNvSpPr/>
          <p:nvPr/>
        </p:nvSpPr>
        <p:spPr>
          <a:xfrm>
            <a:off x="10225801" y="223025"/>
            <a:ext cx="2676160" cy="2003594"/>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Interest: MD5, H4D</a:t>
            </a:r>
            <a:endParaRPr lang="en-US" dirty="0"/>
          </a:p>
        </p:txBody>
      </p:sp>
    </p:spTree>
    <p:extLst>
      <p:ext uri="{BB962C8B-B14F-4D97-AF65-F5344CB8AC3E}">
        <p14:creationId xmlns:p14="http://schemas.microsoft.com/office/powerpoint/2010/main" val="19179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hesis and Capstone Topics"/>
          <p:cNvSpPr txBox="1">
            <a:spLocks noGrp="1"/>
          </p:cNvSpPr>
          <p:nvPr>
            <p:ph type="ctrTitle"/>
          </p:nvPr>
        </p:nvSpPr>
        <p:spPr>
          <a:xfrm>
            <a:off x="889876" y="1564718"/>
            <a:ext cx="9753600" cy="1462261"/>
          </a:xfrm>
          <a:prstGeom prst="rect">
            <a:avLst/>
          </a:prstGeom>
        </p:spPr>
        <p:txBody>
          <a:bodyPr>
            <a:normAutofit/>
          </a:bodyPr>
          <a:lstStyle>
            <a:lvl1pPr>
              <a:defRPr sz="9000">
                <a:solidFill>
                  <a:srgbClr val="747474"/>
                </a:solidFill>
                <a:latin typeface="Helvetica Neue"/>
                <a:ea typeface="Helvetica Neue"/>
                <a:cs typeface="Helvetica Neue"/>
                <a:sym typeface="Helvetica Neue"/>
              </a:defRPr>
            </a:lvl1pPr>
          </a:lstStyle>
          <a:p>
            <a:pPr algn="l"/>
            <a:r>
              <a:rPr sz="7200" dirty="0">
                <a:solidFill>
                  <a:sysClr val="windowText" lastClr="000000"/>
                </a:solidFill>
              </a:rPr>
              <a:t>Capstone Topics</a:t>
            </a:r>
          </a:p>
        </p:txBody>
      </p:sp>
      <p:sp>
        <p:nvSpPr>
          <p:cNvPr id="138" name="Dr. David Reed…"/>
          <p:cNvSpPr txBox="1">
            <a:spLocks noGrp="1"/>
          </p:cNvSpPr>
          <p:nvPr>
            <p:ph type="subTitle" sz="quarter" idx="1"/>
          </p:nvPr>
        </p:nvSpPr>
        <p:spPr>
          <a:xfrm>
            <a:off x="889876" y="3472773"/>
            <a:ext cx="2998952" cy="1109737"/>
          </a:xfrm>
          <a:prstGeom prst="rect">
            <a:avLst/>
          </a:prstGeom>
        </p:spPr>
        <p:txBody>
          <a:bodyPr/>
          <a:lstStyle/>
          <a:p>
            <a:pPr algn="l">
              <a:defRPr b="1"/>
            </a:pPr>
            <a:r>
              <a:rPr dirty="0">
                <a:solidFill>
                  <a:schemeClr val="bg1">
                    <a:lumMod val="65000"/>
                  </a:schemeClr>
                </a:solidFill>
              </a:rPr>
              <a:t>Dr. David Reed</a:t>
            </a:r>
          </a:p>
          <a:p>
            <a:pPr algn="l">
              <a:defRPr b="1"/>
            </a:pPr>
            <a:r>
              <a:rPr lang="en-US" dirty="0">
                <a:solidFill>
                  <a:schemeClr val="bg1">
                    <a:lumMod val="65000"/>
                  </a:schemeClr>
                </a:solidFill>
              </a:rPr>
              <a:t>August 29, 2018</a:t>
            </a:r>
            <a:endParaRPr dirty="0">
              <a:solidFill>
                <a:schemeClr val="bg1">
                  <a:lumMod val="65000"/>
                </a:schemeClr>
              </a:solidFill>
            </a:endParaRPr>
          </a:p>
        </p:txBody>
      </p:sp>
      <p:cxnSp>
        <p:nvCxnSpPr>
          <p:cNvPr id="3" name="Straight Connector 2"/>
          <p:cNvCxnSpPr/>
          <p:nvPr/>
        </p:nvCxnSpPr>
        <p:spPr>
          <a:xfrm>
            <a:off x="889876" y="3237185"/>
            <a:ext cx="1116549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5737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CBEE"/>
          <p:cNvSpPr txBox="1"/>
          <p:nvPr/>
        </p:nvSpPr>
        <p:spPr>
          <a:xfrm>
            <a:off x="8474795" y="9073698"/>
            <a:ext cx="4118187"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1600">
                <a:solidFill>
                  <a:srgbClr val="B0BCC1"/>
                </a:solidFill>
                <a:latin typeface="Brush Script MT"/>
                <a:ea typeface="Brush Script MT"/>
                <a:cs typeface="Brush Script MT"/>
                <a:sym typeface="Brush Script MT"/>
              </a:defRPr>
            </a:lvl1pPr>
          </a:lstStyle>
          <a:p>
            <a:r>
              <a:rPr dirty="0"/>
              <a:t>CBEE</a:t>
            </a:r>
          </a:p>
        </p:txBody>
      </p:sp>
      <p:sp>
        <p:nvSpPr>
          <p:cNvPr id="144" name="Comparison of Last Mile Wireless Platforms in Emerging Countries (Thesis or Capstone)"/>
          <p:cNvSpPr txBox="1">
            <a:spLocks noGrp="1"/>
          </p:cNvSpPr>
          <p:nvPr>
            <p:ph type="title"/>
          </p:nvPr>
        </p:nvSpPr>
        <p:spPr>
          <a:prstGeom prst="rect">
            <a:avLst/>
          </a:prstGeom>
        </p:spPr>
        <p:txBody>
          <a:bodyPr/>
          <a:lstStyle/>
          <a:p>
            <a:r>
              <a:rPr dirty="0"/>
              <a:t>Comparison of Last Mile Wireless Platforms in Emerging Countries</a:t>
            </a:r>
          </a:p>
        </p:txBody>
      </p:sp>
      <p:sp>
        <p:nvSpPr>
          <p:cNvPr id="145" name="New technologies to deliver broadband to underserved and unserved areas…"/>
          <p:cNvSpPr txBox="1">
            <a:spLocks noGrp="1"/>
          </p:cNvSpPr>
          <p:nvPr>
            <p:ph type="body" idx="1"/>
          </p:nvPr>
        </p:nvSpPr>
        <p:spPr>
          <a:prstGeom prst="rect">
            <a:avLst/>
          </a:prstGeom>
        </p:spPr>
        <p:txBody>
          <a:bodyPr/>
          <a:lstStyle/>
          <a:p>
            <a:r>
              <a:rPr dirty="0"/>
              <a:t>New technologies to deliver broadband to underserved and unserved areas</a:t>
            </a:r>
          </a:p>
          <a:p>
            <a:pPr lvl="1"/>
            <a:r>
              <a:rPr dirty="0"/>
              <a:t>LTE, Wi-Fi, Stratospheric, and Satellite</a:t>
            </a:r>
          </a:p>
          <a:p>
            <a:r>
              <a:rPr dirty="0"/>
              <a:t>Techno-economic study of costs and capabilities of new platforms to identify likely coverage gaps</a:t>
            </a:r>
          </a:p>
        </p:txBody>
      </p:sp>
      <p:grpSp>
        <p:nvGrpSpPr>
          <p:cNvPr id="149" name="Group"/>
          <p:cNvGrpSpPr/>
          <p:nvPr/>
        </p:nvGrpSpPr>
        <p:grpSpPr>
          <a:xfrm>
            <a:off x="1210" y="6322625"/>
            <a:ext cx="12822856" cy="3358592"/>
            <a:chOff x="0" y="0"/>
            <a:chExt cx="12822854" cy="3358590"/>
          </a:xfrm>
        </p:grpSpPr>
        <p:pic>
          <p:nvPicPr>
            <p:cNvPr id="146" name="pasted-image.tiff" descr="pasted-image.tiff"/>
            <p:cNvPicPr>
              <a:picLocks noChangeAspect="1"/>
            </p:cNvPicPr>
            <p:nvPr/>
          </p:nvPicPr>
          <p:blipFill>
            <a:blip r:embed="rId2">
              <a:extLst/>
            </a:blip>
            <a:stretch>
              <a:fillRect/>
            </a:stretch>
          </p:blipFill>
          <p:spPr>
            <a:xfrm>
              <a:off x="7736138" y="815232"/>
              <a:ext cx="5086717" cy="2543359"/>
            </a:xfrm>
            <a:prstGeom prst="rect">
              <a:avLst/>
            </a:prstGeom>
            <a:ln w="12700" cap="flat">
              <a:noFill/>
              <a:miter lim="400000"/>
            </a:ln>
            <a:effectLst/>
          </p:spPr>
        </p:pic>
        <p:pic>
          <p:nvPicPr>
            <p:cNvPr id="147" name="pasted-image.tiff" descr="pasted-image.tiff"/>
            <p:cNvPicPr>
              <a:picLocks noChangeAspect="1"/>
            </p:cNvPicPr>
            <p:nvPr/>
          </p:nvPicPr>
          <p:blipFill>
            <a:blip r:embed="rId3">
              <a:extLst/>
            </a:blip>
            <a:stretch>
              <a:fillRect/>
            </a:stretch>
          </p:blipFill>
          <p:spPr>
            <a:xfrm>
              <a:off x="3868069" y="487679"/>
              <a:ext cx="3809755" cy="2535220"/>
            </a:xfrm>
            <a:prstGeom prst="rect">
              <a:avLst/>
            </a:prstGeom>
            <a:ln w="12700" cap="flat">
              <a:noFill/>
              <a:miter lim="400000"/>
            </a:ln>
            <a:effectLst/>
          </p:spPr>
        </p:pic>
        <p:pic>
          <p:nvPicPr>
            <p:cNvPr id="148" name="pasted-image.tiff" descr="pasted-image.tiff"/>
            <p:cNvPicPr>
              <a:picLocks noChangeAspect="1"/>
            </p:cNvPicPr>
            <p:nvPr/>
          </p:nvPicPr>
          <p:blipFill>
            <a:blip r:embed="rId4">
              <a:extLst/>
            </a:blip>
            <a:stretch>
              <a:fillRect/>
            </a:stretch>
          </p:blipFill>
          <p:spPr>
            <a:xfrm>
              <a:off x="0" y="0"/>
              <a:ext cx="3809755" cy="2535219"/>
            </a:xfrm>
            <a:prstGeom prst="rect">
              <a:avLst/>
            </a:prstGeom>
            <a:ln w="12700" cap="flat">
              <a:noFill/>
              <a:miter lim="400000"/>
            </a:ln>
            <a:effectLst/>
          </p:spPr>
        </p:pic>
      </p:grpSp>
    </p:spTree>
    <p:extLst>
      <p:ext uri="{BB962C8B-B14F-4D97-AF65-F5344CB8AC3E}">
        <p14:creationId xmlns:p14="http://schemas.microsoft.com/office/powerpoint/2010/main" val="2114995887"/>
      </p:ext>
    </p:extLst>
  </p:cSld>
  <p:clrMapOvr>
    <a:masterClrMapping/>
  </p:clrMapOvr>
  <p:transition spd="med"/>
  <p:timing>
    <p:tnLst>
      <p:par>
        <p:cTn id="1" dur="indefinite" restart="never" fill="hold"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oogle Fiber: What Went Wrong? (Thesis or Capstone)"/>
          <p:cNvSpPr txBox="1">
            <a:spLocks noGrp="1"/>
          </p:cNvSpPr>
          <p:nvPr>
            <p:ph type="title"/>
          </p:nvPr>
        </p:nvSpPr>
        <p:spPr>
          <a:prstGeom prst="rect">
            <a:avLst/>
          </a:prstGeom>
        </p:spPr>
        <p:txBody>
          <a:bodyPr/>
          <a:lstStyle/>
          <a:p>
            <a:r>
              <a:rPr dirty="0"/>
              <a:t>Google Fiber: What Went Wrong?</a:t>
            </a:r>
          </a:p>
        </p:txBody>
      </p:sp>
      <p:sp>
        <p:nvSpPr>
          <p:cNvPr id="152" name="Analysis of Google Fiber strategy…"/>
          <p:cNvSpPr txBox="1">
            <a:spLocks noGrp="1"/>
          </p:cNvSpPr>
          <p:nvPr>
            <p:ph type="body" idx="1"/>
          </p:nvPr>
        </p:nvSpPr>
        <p:spPr>
          <a:prstGeom prst="rect">
            <a:avLst/>
          </a:prstGeom>
        </p:spPr>
        <p:txBody>
          <a:bodyPr/>
          <a:lstStyle/>
          <a:p>
            <a:pPr marL="344042" indent="-344042">
              <a:spcBef>
                <a:spcPts val="300"/>
              </a:spcBef>
            </a:pPr>
            <a:r>
              <a:rPr dirty="0"/>
              <a:t>Analysis of Google Fiber strategy</a:t>
            </a:r>
          </a:p>
          <a:p>
            <a:pPr marL="801242" lvl="1" indent="-344042">
              <a:spcBef>
                <a:spcPts val="300"/>
              </a:spcBef>
            </a:pPr>
            <a:r>
              <a:rPr dirty="0"/>
              <a:t>Gbps technical approach</a:t>
            </a:r>
          </a:p>
          <a:p>
            <a:pPr marL="801242" lvl="1" indent="-344042">
              <a:spcBef>
                <a:spcPts val="300"/>
              </a:spcBef>
            </a:pPr>
            <a:r>
              <a:rPr dirty="0"/>
              <a:t>Business model innovations and barriers</a:t>
            </a:r>
          </a:p>
          <a:p>
            <a:pPr marL="801242" lvl="1" indent="-344042">
              <a:spcBef>
                <a:spcPts val="300"/>
              </a:spcBef>
            </a:pPr>
            <a:r>
              <a:rPr dirty="0"/>
              <a:t>Implications for future FTTH efforts (e.g., muni fiber)</a:t>
            </a:r>
          </a:p>
        </p:txBody>
      </p:sp>
      <p:pic>
        <p:nvPicPr>
          <p:cNvPr id="153" name="pasted-image.tiff" descr="pasted-image.tiff"/>
          <p:cNvPicPr>
            <a:picLocks noChangeAspect="1"/>
          </p:cNvPicPr>
          <p:nvPr/>
        </p:nvPicPr>
        <p:blipFill>
          <a:blip r:embed="rId2">
            <a:extLst/>
          </a:blip>
          <a:stretch>
            <a:fillRect/>
          </a:stretch>
        </p:blipFill>
        <p:spPr>
          <a:xfrm>
            <a:off x="93706" y="4139458"/>
            <a:ext cx="13175051" cy="5646451"/>
          </a:xfrm>
          <a:prstGeom prst="rect">
            <a:avLst/>
          </a:prstGeom>
          <a:ln w="12700">
            <a:miter lim="400000"/>
          </a:ln>
        </p:spPr>
      </p:pic>
    </p:spTree>
    <p:extLst>
      <p:ext uri="{BB962C8B-B14F-4D97-AF65-F5344CB8AC3E}">
        <p14:creationId xmlns:p14="http://schemas.microsoft.com/office/powerpoint/2010/main" val="1586547665"/>
      </p:ext>
    </p:extLst>
  </p:cSld>
  <p:clrMapOvr>
    <a:masterClrMapping/>
  </p:clrMapOvr>
  <p:transition spd="med"/>
  <p:timing>
    <p:tnLst>
      <p:par>
        <p:cTn id="1" dur="indefinite" restart="never" fill="hold"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oogle Fiber: What Went Wrong? (Thesis or Capstone)"/>
          <p:cNvSpPr txBox="1">
            <a:spLocks noGrp="1"/>
          </p:cNvSpPr>
          <p:nvPr>
            <p:ph type="title"/>
          </p:nvPr>
        </p:nvSpPr>
        <p:spPr>
          <a:prstGeom prst="rect">
            <a:avLst/>
          </a:prstGeom>
        </p:spPr>
        <p:txBody>
          <a:bodyPr>
            <a:normAutofit fontScale="90000"/>
          </a:bodyPr>
          <a:lstStyle/>
          <a:p>
            <a:r>
              <a:rPr lang="en-US" dirty="0"/>
              <a:t>An Engineering, Economic, and Policy Analysis of Open Access Networks/Municipal Broadband</a:t>
            </a:r>
            <a:endParaRPr dirty="0"/>
          </a:p>
        </p:txBody>
      </p:sp>
      <p:sp>
        <p:nvSpPr>
          <p:cNvPr id="152" name="Analysis of Google Fiber strategy…"/>
          <p:cNvSpPr txBox="1">
            <a:spLocks noGrp="1"/>
          </p:cNvSpPr>
          <p:nvPr>
            <p:ph type="body" idx="1"/>
          </p:nvPr>
        </p:nvSpPr>
        <p:spPr>
          <a:prstGeom prst="rect">
            <a:avLst/>
          </a:prstGeom>
        </p:spPr>
        <p:txBody>
          <a:bodyPr/>
          <a:lstStyle/>
          <a:p>
            <a:pPr marL="344042" indent="-344042">
              <a:spcBef>
                <a:spcPts val="300"/>
              </a:spcBef>
            </a:pPr>
            <a:r>
              <a:rPr dirty="0"/>
              <a:t>Analysis of </a:t>
            </a:r>
            <a:r>
              <a:rPr lang="en-US" dirty="0"/>
              <a:t>the Open Access Network and Muni Broadband S</a:t>
            </a:r>
            <a:r>
              <a:rPr dirty="0"/>
              <a:t>trateg</a:t>
            </a:r>
            <a:r>
              <a:rPr lang="en-US" dirty="0"/>
              <a:t>ies</a:t>
            </a:r>
            <a:endParaRPr dirty="0"/>
          </a:p>
          <a:p>
            <a:pPr marL="801242" lvl="1" indent="-344042">
              <a:spcBef>
                <a:spcPts val="300"/>
              </a:spcBef>
            </a:pPr>
            <a:r>
              <a:rPr lang="en-US" dirty="0"/>
              <a:t>Few open access broadband networks in operation – why? </a:t>
            </a:r>
          </a:p>
          <a:p>
            <a:pPr marL="801242" lvl="1" indent="-344042">
              <a:spcBef>
                <a:spcPts val="300"/>
              </a:spcBef>
            </a:pPr>
            <a:r>
              <a:rPr dirty="0"/>
              <a:t>Business model innovations and barriers</a:t>
            </a:r>
          </a:p>
          <a:p>
            <a:pPr marL="801242" lvl="1" indent="-344042">
              <a:spcBef>
                <a:spcPts val="300"/>
              </a:spcBef>
            </a:pPr>
            <a:r>
              <a:rPr lang="en-US" dirty="0"/>
              <a:t>Technology: Open source transport platform based upon SDN</a:t>
            </a:r>
            <a:endParaRPr dirty="0"/>
          </a:p>
        </p:txBody>
      </p:sp>
      <p:pic>
        <p:nvPicPr>
          <p:cNvPr id="2" name="Picture 1">
            <a:extLst>
              <a:ext uri="{FF2B5EF4-FFF2-40B4-BE49-F238E27FC236}">
                <a16:creationId xmlns:a16="http://schemas.microsoft.com/office/drawing/2014/main" xmlns="" id="{07BC611F-2E7B-E74B-A15D-25D5ABA3C945}"/>
              </a:ext>
            </a:extLst>
          </p:cNvPr>
          <p:cNvPicPr>
            <a:picLocks noChangeAspect="1"/>
          </p:cNvPicPr>
          <p:nvPr/>
        </p:nvPicPr>
        <p:blipFill>
          <a:blip r:embed="rId2"/>
          <a:stretch>
            <a:fillRect/>
          </a:stretch>
        </p:blipFill>
        <p:spPr>
          <a:xfrm>
            <a:off x="307455" y="6646935"/>
            <a:ext cx="5811670" cy="1660477"/>
          </a:xfrm>
          <a:prstGeom prst="rect">
            <a:avLst/>
          </a:prstGeom>
        </p:spPr>
      </p:pic>
      <p:pic>
        <p:nvPicPr>
          <p:cNvPr id="3" name="Picture 2">
            <a:extLst>
              <a:ext uri="{FF2B5EF4-FFF2-40B4-BE49-F238E27FC236}">
                <a16:creationId xmlns:a16="http://schemas.microsoft.com/office/drawing/2014/main" xmlns="" id="{5D935C47-4CCC-9746-A81C-043C412A1393}"/>
              </a:ext>
            </a:extLst>
          </p:cNvPr>
          <p:cNvPicPr>
            <a:picLocks noChangeAspect="1"/>
          </p:cNvPicPr>
          <p:nvPr/>
        </p:nvPicPr>
        <p:blipFill>
          <a:blip r:embed="rId3"/>
          <a:stretch>
            <a:fillRect/>
          </a:stretch>
        </p:blipFill>
        <p:spPr>
          <a:xfrm>
            <a:off x="8128662" y="5944344"/>
            <a:ext cx="3622059" cy="3440956"/>
          </a:xfrm>
          <a:prstGeom prst="rect">
            <a:avLst/>
          </a:prstGeom>
        </p:spPr>
      </p:pic>
    </p:spTree>
    <p:extLst>
      <p:ext uri="{BB962C8B-B14F-4D97-AF65-F5344CB8AC3E}">
        <p14:creationId xmlns:p14="http://schemas.microsoft.com/office/powerpoint/2010/main" val="1949644503"/>
      </p:ext>
    </p:extLst>
  </p:cSld>
  <p:clrMapOvr>
    <a:masterClrMapping/>
  </p:clrMapOvr>
  <p:transition spd="med"/>
  <p:timing>
    <p:tnLst>
      <p:par>
        <p:cTn id="1" dur="indefinite" restart="never" fill="hold"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oogle Fiber: What Went Wrong? (Thesis or Capstone)"/>
          <p:cNvSpPr txBox="1">
            <a:spLocks noGrp="1"/>
          </p:cNvSpPr>
          <p:nvPr>
            <p:ph type="title"/>
          </p:nvPr>
        </p:nvSpPr>
        <p:spPr>
          <a:xfrm>
            <a:off x="571500" y="425734"/>
            <a:ext cx="11861800" cy="1397000"/>
          </a:xfrm>
          <a:prstGeom prst="rect">
            <a:avLst/>
          </a:prstGeom>
        </p:spPr>
        <p:txBody>
          <a:bodyPr/>
          <a:lstStyle/>
          <a:p>
            <a:r>
              <a:rPr lang="en-US" dirty="0"/>
              <a:t>Growing Debate on Digital Privacy: Update on Web Tracking and User Concerns</a:t>
            </a:r>
            <a:endParaRPr dirty="0"/>
          </a:p>
        </p:txBody>
      </p:sp>
      <p:sp>
        <p:nvSpPr>
          <p:cNvPr id="152" name="Analysis of Google Fiber strategy…"/>
          <p:cNvSpPr txBox="1">
            <a:spLocks noGrp="1"/>
          </p:cNvSpPr>
          <p:nvPr>
            <p:ph type="body" idx="1"/>
          </p:nvPr>
        </p:nvSpPr>
        <p:spPr>
          <a:prstGeom prst="rect">
            <a:avLst/>
          </a:prstGeom>
        </p:spPr>
        <p:txBody>
          <a:bodyPr/>
          <a:lstStyle/>
          <a:p>
            <a:pPr marL="344042" indent="-344042">
              <a:spcBef>
                <a:spcPts val="300"/>
              </a:spcBef>
            </a:pPr>
            <a:r>
              <a:rPr lang="en-US" dirty="0"/>
              <a:t>Empirical Study of Web Cookies (latest study from 2015/16)</a:t>
            </a:r>
          </a:p>
          <a:p>
            <a:pPr marL="344042" indent="-344042">
              <a:spcBef>
                <a:spcPts val="300"/>
              </a:spcBef>
            </a:pPr>
            <a:r>
              <a:rPr lang="en-US" dirty="0"/>
              <a:t>Trends in tracking technologies</a:t>
            </a:r>
          </a:p>
          <a:p>
            <a:pPr marL="344042" indent="-344042">
              <a:spcBef>
                <a:spcPts val="300"/>
              </a:spcBef>
            </a:pPr>
            <a:r>
              <a:rPr lang="en-US" dirty="0"/>
              <a:t>Mapping to privacy policies</a:t>
            </a:r>
          </a:p>
          <a:p>
            <a:pPr marL="344042" indent="-344042">
              <a:spcBef>
                <a:spcPts val="300"/>
              </a:spcBef>
            </a:pPr>
            <a:r>
              <a:rPr lang="en-US" dirty="0"/>
              <a:t>Survey of student awareness/concerns</a:t>
            </a:r>
            <a:endParaRPr dirty="0"/>
          </a:p>
        </p:txBody>
      </p:sp>
      <p:pic>
        <p:nvPicPr>
          <p:cNvPr id="4" name="Picture 3">
            <a:extLst>
              <a:ext uri="{FF2B5EF4-FFF2-40B4-BE49-F238E27FC236}">
                <a16:creationId xmlns:a16="http://schemas.microsoft.com/office/drawing/2014/main" xmlns="" id="{E9BA45A4-2CEF-CB4E-8388-CFB02335B319}"/>
              </a:ext>
            </a:extLst>
          </p:cNvPr>
          <p:cNvPicPr>
            <a:picLocks noChangeAspect="1"/>
          </p:cNvPicPr>
          <p:nvPr/>
        </p:nvPicPr>
        <p:blipFill>
          <a:blip r:embed="rId2"/>
          <a:stretch>
            <a:fillRect/>
          </a:stretch>
        </p:blipFill>
        <p:spPr>
          <a:xfrm>
            <a:off x="704945" y="5653585"/>
            <a:ext cx="5477382" cy="3067334"/>
          </a:xfrm>
          <a:prstGeom prst="rect">
            <a:avLst/>
          </a:prstGeom>
        </p:spPr>
      </p:pic>
      <p:pic>
        <p:nvPicPr>
          <p:cNvPr id="5" name="Picture 4">
            <a:extLst>
              <a:ext uri="{FF2B5EF4-FFF2-40B4-BE49-F238E27FC236}">
                <a16:creationId xmlns:a16="http://schemas.microsoft.com/office/drawing/2014/main" xmlns="" id="{1863A5ED-9183-F44E-9C4D-275957A4B4E8}"/>
              </a:ext>
            </a:extLst>
          </p:cNvPr>
          <p:cNvPicPr>
            <a:picLocks noChangeAspect="1"/>
          </p:cNvPicPr>
          <p:nvPr/>
        </p:nvPicPr>
        <p:blipFill>
          <a:blip r:embed="rId3"/>
          <a:stretch>
            <a:fillRect/>
          </a:stretch>
        </p:blipFill>
        <p:spPr>
          <a:xfrm>
            <a:off x="8021741" y="5653585"/>
            <a:ext cx="4233947" cy="3183666"/>
          </a:xfrm>
          <a:prstGeom prst="rect">
            <a:avLst/>
          </a:prstGeom>
        </p:spPr>
      </p:pic>
    </p:spTree>
    <p:extLst>
      <p:ext uri="{BB962C8B-B14F-4D97-AF65-F5344CB8AC3E}">
        <p14:creationId xmlns:p14="http://schemas.microsoft.com/office/powerpoint/2010/main" val="1369675995"/>
      </p:ext>
    </p:extLst>
  </p:cSld>
  <p:clrMapOvr>
    <a:masterClrMapping/>
  </p:clrMapOvr>
  <p:transition spd="med"/>
  <p:timing>
    <p:tnLst>
      <p:par>
        <p:cTn id="1" dur="indefinite" restart="never" fill="hold"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a:bodyPr>
          <a:lstStyle/>
          <a:p>
            <a:fld id="{86CB4B4D-7CA3-9044-876B-883B54F8677D}" type="slidenum">
              <a:t>2</a:t>
            </a:fld>
            <a:endParaRPr/>
          </a:p>
        </p:txBody>
      </p:sp>
      <p:sp>
        <p:nvSpPr>
          <p:cNvPr id="6" name="TextBox 5"/>
          <p:cNvSpPr txBox="1"/>
          <p:nvPr/>
        </p:nvSpPr>
        <p:spPr>
          <a:xfrm>
            <a:off x="3890965" y="80070"/>
            <a:ext cx="5222905" cy="584775"/>
          </a:xfrm>
          <a:prstGeom prst="rect">
            <a:avLst/>
          </a:prstGeom>
          <a:noFill/>
          <a:ln>
            <a:noFill/>
          </a:ln>
        </p:spPr>
        <p:txBody>
          <a:bodyPr wrap="none" rtlCol="0">
            <a:spAutoFit/>
          </a:bodyPr>
          <a:lstStyle/>
          <a:p>
            <a:r>
              <a:rPr lang="en-US" sz="3200" b="1" dirty="0" smtClean="0"/>
              <a:t>Engineering Design </a:t>
            </a:r>
            <a:r>
              <a:rPr lang="en-US" sz="3200" b="1" dirty="0" smtClean="0"/>
              <a:t>Definition</a:t>
            </a:r>
            <a:endParaRPr lang="en-US" sz="3200" b="1" dirty="0">
              <a:solidFill>
                <a:srgbClr val="0070C0"/>
              </a:solidFill>
            </a:endParaRPr>
          </a:p>
        </p:txBody>
      </p:sp>
      <p:cxnSp>
        <p:nvCxnSpPr>
          <p:cNvPr id="7" name="Straight Connector 6"/>
          <p:cNvCxnSpPr/>
          <p:nvPr/>
        </p:nvCxnSpPr>
        <p:spPr>
          <a:xfrm flipV="1">
            <a:off x="778287" y="595279"/>
            <a:ext cx="11518816"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78287" y="916364"/>
            <a:ext cx="11982081" cy="1815882"/>
          </a:xfrm>
          <a:prstGeom prst="rect">
            <a:avLst/>
          </a:prstGeom>
          <a:noFill/>
        </p:spPr>
        <p:txBody>
          <a:bodyPr wrap="square" rtlCol="0">
            <a:spAutoFit/>
          </a:bodyPr>
          <a:lstStyle/>
          <a:p>
            <a:pPr algn="l"/>
            <a:r>
              <a:rPr lang="en-US" sz="2800" i="1" dirty="0"/>
              <a:t>Engineering design is the process of devising a system, component, or process to meet desired needs. It is a decision-making process (often iterative), in which the basic science and mathematics and engineering sciences are applied to convert resources optimally to meet a stated objective</a:t>
            </a:r>
            <a:r>
              <a:rPr lang="en-US" sz="2800" i="1" dirty="0" smtClean="0"/>
              <a:t>.  </a:t>
            </a:r>
            <a:endParaRPr lang="en-US" sz="2800"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899" y="2614125"/>
            <a:ext cx="5679055" cy="674099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445" y="3868184"/>
            <a:ext cx="6714177" cy="3693618"/>
          </a:xfrm>
          <a:prstGeom prst="rect">
            <a:avLst/>
          </a:prstGeom>
        </p:spPr>
      </p:pic>
    </p:spTree>
    <p:extLst>
      <p:ext uri="{BB962C8B-B14F-4D97-AF65-F5344CB8AC3E}">
        <p14:creationId xmlns:p14="http://schemas.microsoft.com/office/powerpoint/2010/main" val="12495721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oogle Fiber: What Went Wrong? (Thesis or Capstone)"/>
          <p:cNvSpPr txBox="1">
            <a:spLocks noGrp="1"/>
          </p:cNvSpPr>
          <p:nvPr>
            <p:ph type="title"/>
          </p:nvPr>
        </p:nvSpPr>
        <p:spPr>
          <a:prstGeom prst="rect">
            <a:avLst/>
          </a:prstGeom>
        </p:spPr>
        <p:txBody>
          <a:bodyPr/>
          <a:lstStyle/>
          <a:p>
            <a:r>
              <a:rPr lang="en-US" dirty="0"/>
              <a:t>Adaptable Standards for TCP (Ken Krechmer, Adjunct)</a:t>
            </a:r>
            <a:endParaRPr dirty="0"/>
          </a:p>
        </p:txBody>
      </p:sp>
      <p:sp>
        <p:nvSpPr>
          <p:cNvPr id="152" name="Analysis of Google Fiber strategy…"/>
          <p:cNvSpPr txBox="1">
            <a:spLocks noGrp="1"/>
          </p:cNvSpPr>
          <p:nvPr>
            <p:ph type="body" idx="1"/>
          </p:nvPr>
        </p:nvSpPr>
        <p:spPr>
          <a:prstGeom prst="rect">
            <a:avLst/>
          </a:prstGeom>
        </p:spPr>
        <p:txBody>
          <a:bodyPr>
            <a:normAutofit/>
          </a:bodyPr>
          <a:lstStyle/>
          <a:p>
            <a:r>
              <a:rPr lang="en-US" dirty="0"/>
              <a:t>Create the software for adding adaptability to a TCP/IP based communications system and put it on sourceforge.net. Possible communications system examples:</a:t>
            </a:r>
          </a:p>
          <a:p>
            <a:pPr lvl="1"/>
            <a:r>
              <a:rPr lang="en-US" dirty="0"/>
              <a:t>Blockchain system - adaptability supports multiple different blockchain technologies</a:t>
            </a:r>
          </a:p>
          <a:p>
            <a:pPr lvl="1"/>
            <a:r>
              <a:rPr lang="en-US" dirty="0"/>
              <a:t>An app in an app store - adaptability supports both proprietary (trademark controlled) and public (no trademark control) functions</a:t>
            </a:r>
          </a:p>
        </p:txBody>
      </p:sp>
    </p:spTree>
    <p:extLst>
      <p:ext uri="{BB962C8B-B14F-4D97-AF65-F5344CB8AC3E}">
        <p14:creationId xmlns:p14="http://schemas.microsoft.com/office/powerpoint/2010/main" val="1267235772"/>
      </p:ext>
    </p:extLst>
  </p:cSld>
  <p:clrMapOvr>
    <a:masterClrMapping/>
  </p:clrMapOvr>
  <p:transition spd="med"/>
  <p:timing>
    <p:tnLst>
      <p:par>
        <p:cTn id="1" dur="indefinite" restart="never" fill="hold"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oogle Fiber: What Went Wrong? (Thesis or Capstone)"/>
          <p:cNvSpPr txBox="1">
            <a:spLocks noGrp="1"/>
          </p:cNvSpPr>
          <p:nvPr>
            <p:ph type="title"/>
          </p:nvPr>
        </p:nvSpPr>
        <p:spPr>
          <a:prstGeom prst="rect">
            <a:avLst/>
          </a:prstGeom>
        </p:spPr>
        <p:txBody>
          <a:bodyPr>
            <a:normAutofit fontScale="90000"/>
          </a:bodyPr>
          <a:lstStyle/>
          <a:p>
            <a:r>
              <a:rPr lang="en-US" dirty="0"/>
              <a:t>Internet Corporation for Assigned Names and Numbers (ICANN) Policy Development Processes (Joe Catapano)</a:t>
            </a:r>
            <a:endParaRPr dirty="0"/>
          </a:p>
        </p:txBody>
      </p:sp>
      <p:sp>
        <p:nvSpPr>
          <p:cNvPr id="152" name="Analysis of Google Fiber strategy…"/>
          <p:cNvSpPr txBox="1">
            <a:spLocks noGrp="1"/>
          </p:cNvSpPr>
          <p:nvPr>
            <p:ph type="body" idx="1"/>
          </p:nvPr>
        </p:nvSpPr>
        <p:spPr>
          <a:xfrm>
            <a:off x="571500" y="2222500"/>
            <a:ext cx="11861800" cy="7126216"/>
          </a:xfrm>
          <a:prstGeom prst="rect">
            <a:avLst/>
          </a:prstGeom>
        </p:spPr>
        <p:txBody>
          <a:bodyPr>
            <a:normAutofit/>
          </a:bodyPr>
          <a:lstStyle/>
          <a:p>
            <a:pPr>
              <a:spcBef>
                <a:spcPts val="1200"/>
              </a:spcBef>
            </a:pPr>
            <a:r>
              <a:rPr lang="en-US" dirty="0"/>
              <a:t>Temporary Specification on generic Top-Level Domain Names (gTLD) Registration Data (focuses on EU's General Data Protection Regulation and its effect on the WHOIS database)</a:t>
            </a:r>
          </a:p>
          <a:p>
            <a:pPr>
              <a:spcBef>
                <a:spcPts val="1200"/>
              </a:spcBef>
            </a:pPr>
            <a:r>
              <a:rPr lang="en-US" dirty="0"/>
              <a:t>Cross-Community Working Group on Auction Proceeds generated from new gTLD registrations</a:t>
            </a:r>
          </a:p>
          <a:p>
            <a:pPr>
              <a:spcBef>
                <a:spcPts val="1200"/>
              </a:spcBef>
            </a:pPr>
            <a:r>
              <a:rPr lang="en-US" dirty="0"/>
              <a:t>Review of All Rights Protection Mechanisms in all gTLDs</a:t>
            </a:r>
          </a:p>
          <a:p>
            <a:pPr>
              <a:spcBef>
                <a:spcPts val="1200"/>
              </a:spcBef>
            </a:pPr>
            <a:r>
              <a:rPr lang="en-US" dirty="0"/>
              <a:t>Next Generation gTLD Registration Directory Services to replace WHOIS</a:t>
            </a:r>
          </a:p>
          <a:p>
            <a:pPr>
              <a:spcBef>
                <a:spcPts val="1200"/>
              </a:spcBef>
            </a:pPr>
            <a:r>
              <a:rPr lang="en-US" dirty="0"/>
              <a:t>Examine themes in ICANN’s history project </a:t>
            </a:r>
            <a:r>
              <a:rPr lang="en-US" dirty="0">
                <a:hlinkClick r:id="rId2"/>
              </a:rPr>
              <a:t>www.icann.org/history</a:t>
            </a:r>
            <a:r>
              <a:rPr lang="en-US" dirty="0"/>
              <a:t>  including ICANN's relationship with the US Government and its impacts on how ICANN operates globally</a:t>
            </a:r>
          </a:p>
          <a:p>
            <a:pPr>
              <a:spcBef>
                <a:spcPts val="1200"/>
              </a:spcBef>
            </a:pPr>
            <a:r>
              <a:rPr lang="en-US" dirty="0"/>
              <a:t>Examine benefits of multistakeholder Internet governance model and its applicability in other areas (e.g., how volunteer community works and how norms may differ from other global orgs)</a:t>
            </a:r>
          </a:p>
        </p:txBody>
      </p:sp>
      <p:pic>
        <p:nvPicPr>
          <p:cNvPr id="2" name="Picture 1">
            <a:extLst>
              <a:ext uri="{FF2B5EF4-FFF2-40B4-BE49-F238E27FC236}">
                <a16:creationId xmlns:a16="http://schemas.microsoft.com/office/drawing/2014/main" xmlns="" id="{1698CFB7-9F21-704E-809C-C370BE03393D}"/>
              </a:ext>
            </a:extLst>
          </p:cNvPr>
          <p:cNvPicPr>
            <a:picLocks noChangeAspect="1"/>
          </p:cNvPicPr>
          <p:nvPr/>
        </p:nvPicPr>
        <p:blipFill>
          <a:blip r:embed="rId3"/>
          <a:stretch>
            <a:fillRect/>
          </a:stretch>
        </p:blipFill>
        <p:spPr>
          <a:xfrm>
            <a:off x="11696131" y="8528200"/>
            <a:ext cx="1208206" cy="966565"/>
          </a:xfrm>
          <a:prstGeom prst="rect">
            <a:avLst/>
          </a:prstGeom>
        </p:spPr>
      </p:pic>
    </p:spTree>
    <p:extLst>
      <p:ext uri="{BB962C8B-B14F-4D97-AF65-F5344CB8AC3E}">
        <p14:creationId xmlns:p14="http://schemas.microsoft.com/office/powerpoint/2010/main" val="1836292705"/>
      </p:ext>
    </p:extLst>
  </p:cSld>
  <p:clrMapOvr>
    <a:masterClrMapping/>
  </p:clrMapOvr>
  <p:transition spd="med"/>
  <p:timing>
    <p:tnLst>
      <p:par>
        <p:cTn id="1" dur="indefinite" restart="never" fill="hold"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hesis and Capstone Topics"/>
          <p:cNvSpPr txBox="1">
            <a:spLocks noGrp="1"/>
          </p:cNvSpPr>
          <p:nvPr>
            <p:ph type="ctrTitle"/>
          </p:nvPr>
        </p:nvSpPr>
        <p:spPr>
          <a:xfrm>
            <a:off x="889876" y="1564718"/>
            <a:ext cx="9753600" cy="1462261"/>
          </a:xfrm>
          <a:prstGeom prst="rect">
            <a:avLst/>
          </a:prstGeom>
        </p:spPr>
        <p:txBody>
          <a:bodyPr>
            <a:normAutofit/>
          </a:bodyPr>
          <a:lstStyle>
            <a:lvl1pPr>
              <a:defRPr sz="9000">
                <a:solidFill>
                  <a:srgbClr val="747474"/>
                </a:solidFill>
                <a:latin typeface="Helvetica Neue"/>
                <a:ea typeface="Helvetica Neue"/>
                <a:cs typeface="Helvetica Neue"/>
                <a:sym typeface="Helvetica Neue"/>
              </a:defRPr>
            </a:lvl1pPr>
          </a:lstStyle>
          <a:p>
            <a:pPr algn="l"/>
            <a:r>
              <a:rPr sz="7200" dirty="0">
                <a:solidFill>
                  <a:sysClr val="windowText" lastClr="000000"/>
                </a:solidFill>
              </a:rPr>
              <a:t>Capstone Topics</a:t>
            </a:r>
          </a:p>
        </p:txBody>
      </p:sp>
      <p:sp>
        <p:nvSpPr>
          <p:cNvPr id="138" name="Dr. David Reed…"/>
          <p:cNvSpPr txBox="1">
            <a:spLocks noGrp="1"/>
          </p:cNvSpPr>
          <p:nvPr>
            <p:ph type="subTitle" sz="quarter" idx="1"/>
          </p:nvPr>
        </p:nvSpPr>
        <p:spPr>
          <a:xfrm>
            <a:off x="889876" y="3472773"/>
            <a:ext cx="2998952" cy="1109737"/>
          </a:xfrm>
          <a:prstGeom prst="rect">
            <a:avLst/>
          </a:prstGeom>
        </p:spPr>
        <p:txBody>
          <a:bodyPr/>
          <a:lstStyle/>
          <a:p>
            <a:pPr algn="l">
              <a:defRPr b="1"/>
            </a:pPr>
            <a:r>
              <a:rPr lang="en-US" dirty="0" smtClean="0">
                <a:solidFill>
                  <a:schemeClr val="bg1">
                    <a:lumMod val="65000"/>
                  </a:schemeClr>
                </a:solidFill>
              </a:rPr>
              <a:t>Kevin Gifford</a:t>
            </a:r>
            <a:endParaRPr dirty="0">
              <a:solidFill>
                <a:schemeClr val="bg1">
                  <a:lumMod val="65000"/>
                </a:schemeClr>
              </a:solidFill>
            </a:endParaRPr>
          </a:p>
          <a:p>
            <a:pPr algn="l">
              <a:defRPr b="1"/>
            </a:pPr>
            <a:r>
              <a:rPr lang="en-US" dirty="0">
                <a:solidFill>
                  <a:schemeClr val="bg1">
                    <a:lumMod val="65000"/>
                  </a:schemeClr>
                </a:solidFill>
              </a:rPr>
              <a:t>August 29, 2018</a:t>
            </a:r>
            <a:endParaRPr dirty="0">
              <a:solidFill>
                <a:schemeClr val="bg1">
                  <a:lumMod val="65000"/>
                </a:schemeClr>
              </a:solidFill>
            </a:endParaRPr>
          </a:p>
        </p:txBody>
      </p:sp>
      <p:cxnSp>
        <p:nvCxnSpPr>
          <p:cNvPr id="3" name="Straight Connector 2"/>
          <p:cNvCxnSpPr/>
          <p:nvPr/>
        </p:nvCxnSpPr>
        <p:spPr>
          <a:xfrm>
            <a:off x="889876" y="3237185"/>
            <a:ext cx="1116549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6530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62833" y="53885"/>
            <a:ext cx="10084812" cy="584775"/>
          </a:xfrm>
          <a:prstGeom prst="rect">
            <a:avLst/>
          </a:prstGeom>
          <a:noFill/>
          <a:ln>
            <a:noFill/>
          </a:ln>
        </p:spPr>
        <p:txBody>
          <a:bodyPr wrap="none" rtlCol="0">
            <a:spAutoFit/>
          </a:bodyPr>
          <a:lstStyle/>
          <a:p>
            <a:pPr lvl="1"/>
            <a:r>
              <a:rPr lang="en-US" sz="3200" b="1" dirty="0" smtClean="0">
                <a:solidFill>
                  <a:srgbClr val="0070C0"/>
                </a:solidFill>
              </a:rPr>
              <a:t>Design and Build-Out of spacecraft cybersecurity testbed</a:t>
            </a:r>
            <a:endParaRPr lang="en-US" sz="3200" b="1" dirty="0">
              <a:solidFill>
                <a:srgbClr val="0070C0"/>
              </a:solidFill>
            </a:endParaRPr>
          </a:p>
        </p:txBody>
      </p:sp>
      <p:cxnSp>
        <p:nvCxnSpPr>
          <p:cNvPr id="7" name="Straight Connector 6"/>
          <p:cNvCxnSpPr/>
          <p:nvPr/>
        </p:nvCxnSpPr>
        <p:spPr>
          <a:xfrm flipV="1">
            <a:off x="778287" y="595279"/>
            <a:ext cx="11518816"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740004" y="8343742"/>
            <a:ext cx="2731635" cy="923330"/>
          </a:xfrm>
          <a:prstGeom prst="rect">
            <a:avLst/>
          </a:prstGeom>
          <a:noFill/>
        </p:spPr>
        <p:txBody>
          <a:bodyPr wrap="square" rtlCol="0">
            <a:spAutoFit/>
          </a:bodyPr>
          <a:lstStyle/>
          <a:p>
            <a:pPr lvl="2" indent="0" algn="l"/>
            <a:r>
              <a:rPr lang="en-US" sz="1800" dirty="0" smtClean="0">
                <a:solidFill>
                  <a:srgbClr val="0070C0"/>
                </a:solidFill>
              </a:rPr>
              <a:t>I</a:t>
            </a:r>
            <a:r>
              <a:rPr lang="en-US" sz="1800" dirty="0" smtClean="0">
                <a:solidFill>
                  <a:srgbClr val="0070C0"/>
                </a:solidFill>
              </a:rPr>
              <a:t>ncludes denial of spectrum</a:t>
            </a:r>
            <a:r>
              <a:rPr lang="is-IS" sz="1800" dirty="0" smtClean="0">
                <a:solidFill>
                  <a:srgbClr val="0070C0"/>
                </a:solidFill>
              </a:rPr>
              <a:t>…</a:t>
            </a:r>
            <a:endParaRPr lang="en-US" sz="1800" dirty="0">
              <a:solidFill>
                <a:srgbClr val="0070C0"/>
              </a:solidFill>
            </a:endParaRPr>
          </a:p>
          <a:p>
            <a:pPr marL="1208088" lvl="8" indent="-482600" algn="l">
              <a:buFont typeface="Arial" charset="0"/>
              <a:buChar char="•"/>
            </a:pPr>
            <a:endParaRPr lang="en-US" sz="1800" dirty="0">
              <a:solidFill>
                <a:srgbClr val="0070C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287" y="1130149"/>
            <a:ext cx="10058400" cy="301549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2304" y="4464458"/>
            <a:ext cx="5273399" cy="4156927"/>
          </a:xfrm>
          <a:prstGeom prst="rect">
            <a:avLst/>
          </a:prstGeom>
        </p:spPr>
      </p:pic>
      <p:sp>
        <p:nvSpPr>
          <p:cNvPr id="13" name="TextBox 12"/>
          <p:cNvSpPr txBox="1"/>
          <p:nvPr/>
        </p:nvSpPr>
        <p:spPr>
          <a:xfrm>
            <a:off x="778287" y="4550612"/>
            <a:ext cx="5947355" cy="3293209"/>
          </a:xfrm>
          <a:prstGeom prst="rect">
            <a:avLst/>
          </a:prstGeom>
          <a:noFill/>
        </p:spPr>
        <p:txBody>
          <a:bodyPr wrap="square" rtlCol="0">
            <a:spAutoFit/>
          </a:bodyPr>
          <a:lstStyle/>
          <a:p>
            <a:pPr algn="l"/>
            <a:r>
              <a:rPr lang="en-US" sz="1600" dirty="0" smtClean="0"/>
              <a:t>The </a:t>
            </a:r>
            <a:r>
              <a:rPr lang="en-US" sz="1600" dirty="0"/>
              <a:t>student team will</a:t>
            </a:r>
            <a:r>
              <a:rPr lang="en-US" sz="1600" dirty="0" smtClean="0"/>
              <a:t>:</a:t>
            </a:r>
          </a:p>
          <a:p>
            <a:pPr algn="l"/>
            <a:r>
              <a:rPr lang="en-US" sz="1600" dirty="0"/>
              <a:t> </a:t>
            </a:r>
          </a:p>
          <a:p>
            <a:pPr algn="l"/>
            <a:r>
              <a:rPr lang="en-US" sz="1600" dirty="0"/>
              <a:t>• Become familiar with MIL-STD-1553 protocol, timing, and applications </a:t>
            </a:r>
          </a:p>
          <a:p>
            <a:pPr algn="l"/>
            <a:r>
              <a:rPr lang="en-US" sz="1600" dirty="0"/>
              <a:t>• With assistance from Aerospace, determine the best platform for target implementation </a:t>
            </a:r>
          </a:p>
          <a:p>
            <a:pPr algn="l"/>
            <a:r>
              <a:rPr lang="en-US" sz="1600" dirty="0"/>
              <a:t>• Implement baseline functionality for BM (Bus Monitor) and RT (Remote Terminal) </a:t>
            </a:r>
          </a:p>
          <a:p>
            <a:pPr algn="l"/>
            <a:r>
              <a:rPr lang="en-US" sz="1600" dirty="0"/>
              <a:t>• Test and validate the MIL-STD-1553 implementation </a:t>
            </a:r>
          </a:p>
          <a:p>
            <a:pPr algn="l"/>
            <a:r>
              <a:rPr lang="en-US" sz="1600" dirty="0"/>
              <a:t>• Demonstrate interaction between a simulated BM and one or more simulated RTs for a variety of MIL-STD-1553 protocol operations </a:t>
            </a:r>
          </a:p>
          <a:p>
            <a:pPr algn="l"/>
            <a:r>
              <a:rPr lang="en-US" sz="1600" dirty="0"/>
              <a:t>• Provide reference MIL-STD-1553 code that can be ported to defined platform </a:t>
            </a:r>
          </a:p>
        </p:txBody>
      </p:sp>
      <p:sp>
        <p:nvSpPr>
          <p:cNvPr id="14" name="8-Point Star 13"/>
          <p:cNvSpPr/>
          <p:nvPr/>
        </p:nvSpPr>
        <p:spPr>
          <a:xfrm>
            <a:off x="10225801" y="223025"/>
            <a:ext cx="2676160" cy="2003594"/>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Sponsor: Aerospace Corp</a:t>
            </a:r>
            <a:endParaRPr lang="en-US" dirty="0"/>
          </a:p>
        </p:txBody>
      </p:sp>
    </p:spTree>
    <p:extLst>
      <p:ext uri="{BB962C8B-B14F-4D97-AF65-F5344CB8AC3E}">
        <p14:creationId xmlns:p14="http://schemas.microsoft.com/office/powerpoint/2010/main" val="1798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62833" y="53885"/>
            <a:ext cx="10084812" cy="584775"/>
          </a:xfrm>
          <a:prstGeom prst="rect">
            <a:avLst/>
          </a:prstGeom>
          <a:noFill/>
          <a:ln>
            <a:noFill/>
          </a:ln>
        </p:spPr>
        <p:txBody>
          <a:bodyPr wrap="none" rtlCol="0">
            <a:spAutoFit/>
          </a:bodyPr>
          <a:lstStyle/>
          <a:p>
            <a:pPr lvl="1"/>
            <a:r>
              <a:rPr lang="en-US" sz="3200" b="1" dirty="0" smtClean="0">
                <a:solidFill>
                  <a:srgbClr val="0070C0"/>
                </a:solidFill>
              </a:rPr>
              <a:t>Design and Build-Out of spacecraft cybersecurity testbed</a:t>
            </a:r>
            <a:endParaRPr lang="en-US" sz="3200" b="1" dirty="0">
              <a:solidFill>
                <a:srgbClr val="0070C0"/>
              </a:solidFill>
            </a:endParaRPr>
          </a:p>
        </p:txBody>
      </p:sp>
      <p:cxnSp>
        <p:nvCxnSpPr>
          <p:cNvPr id="7" name="Straight Connector 6"/>
          <p:cNvCxnSpPr/>
          <p:nvPr/>
        </p:nvCxnSpPr>
        <p:spPr>
          <a:xfrm flipV="1">
            <a:off x="778287" y="595279"/>
            <a:ext cx="11518816"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287" y="1180054"/>
            <a:ext cx="11270828" cy="6982639"/>
          </a:xfrm>
          <a:prstGeom prst="rect">
            <a:avLst/>
          </a:prstGeom>
        </p:spPr>
      </p:pic>
      <p:sp>
        <p:nvSpPr>
          <p:cNvPr id="8" name="8-Point Star 7"/>
          <p:cNvSpPr/>
          <p:nvPr/>
        </p:nvSpPr>
        <p:spPr>
          <a:xfrm>
            <a:off x="10225801" y="223025"/>
            <a:ext cx="2676160" cy="2003594"/>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Sponsor: Aerospace Corp</a:t>
            </a:r>
            <a:endParaRPr lang="en-US" dirty="0"/>
          </a:p>
        </p:txBody>
      </p:sp>
    </p:spTree>
    <p:extLst>
      <p:ext uri="{BB962C8B-B14F-4D97-AF65-F5344CB8AC3E}">
        <p14:creationId xmlns:p14="http://schemas.microsoft.com/office/powerpoint/2010/main" val="27824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6260" y="949346"/>
            <a:ext cx="11282870" cy="3477875"/>
          </a:xfrm>
          <a:prstGeom prst="rect">
            <a:avLst/>
          </a:prstGeom>
          <a:noFill/>
        </p:spPr>
        <p:txBody>
          <a:bodyPr wrap="square" rtlCol="0">
            <a:spAutoFit/>
          </a:bodyPr>
          <a:lstStyle/>
          <a:p>
            <a:pPr algn="l"/>
            <a:r>
              <a:rPr lang="en-US" sz="2000" dirty="0" smtClean="0"/>
              <a:t>Aerospace </a:t>
            </a:r>
            <a:r>
              <a:rPr lang="en-US" sz="2000" dirty="0"/>
              <a:t>is seeking advancements </a:t>
            </a:r>
            <a:r>
              <a:rPr lang="en-US" sz="2000" dirty="0" smtClean="0"/>
              <a:t>in real-time </a:t>
            </a:r>
            <a:r>
              <a:rPr lang="en-US" sz="2000" dirty="0"/>
              <a:t>cyber security monitoring that could enhance cyber defenses on board future generation spacecraft. </a:t>
            </a:r>
            <a:endParaRPr lang="en-US" sz="2000" dirty="0" smtClean="0"/>
          </a:p>
          <a:p>
            <a:pPr algn="l"/>
            <a:endParaRPr lang="en-US" sz="2000" dirty="0" smtClean="0"/>
          </a:p>
          <a:p>
            <a:pPr algn="l"/>
            <a:r>
              <a:rPr lang="en-US" sz="2000" dirty="0" smtClean="0"/>
              <a:t>Aerospace </a:t>
            </a:r>
            <a:r>
              <a:rPr lang="en-US" sz="2000" dirty="0"/>
              <a:t>has developed a prototype platform for real-time security monitoring that leverages the </a:t>
            </a:r>
            <a:r>
              <a:rPr lang="en-US" sz="2000" dirty="0" err="1"/>
              <a:t>Microblaze</a:t>
            </a:r>
            <a:r>
              <a:rPr lang="en-US" sz="2000" dirty="0"/>
              <a:t> processor on a Xilinx FPGA</a:t>
            </a:r>
            <a:r>
              <a:rPr lang="en-US" sz="2000" dirty="0" smtClean="0"/>
              <a:t>.</a:t>
            </a:r>
          </a:p>
          <a:p>
            <a:pPr algn="l"/>
            <a:endParaRPr lang="en-US" sz="2000" dirty="0" smtClean="0"/>
          </a:p>
          <a:p>
            <a:pPr algn="l"/>
            <a:r>
              <a:rPr lang="en-US" sz="2000" dirty="0" smtClean="0"/>
              <a:t> The </a:t>
            </a:r>
            <a:r>
              <a:rPr lang="en-US" sz="2000" dirty="0"/>
              <a:t>Aerospace Corporation is tasking the University of Colorado Boulder’s Interdisciplinary Telecom Program to research, build, and test applications that could run on top of that platform which could detect indicators of malicious cyber activity on the main spacecraft processor. The student team will develop demonstration cyber attacks targeting spacecraft and demonstrate successful detection and mitigation of those attacks. </a:t>
            </a:r>
          </a:p>
        </p:txBody>
      </p:sp>
      <p:sp>
        <p:nvSpPr>
          <p:cNvPr id="6" name="TextBox 5"/>
          <p:cNvSpPr txBox="1"/>
          <p:nvPr/>
        </p:nvSpPr>
        <p:spPr>
          <a:xfrm>
            <a:off x="2110219" y="53885"/>
            <a:ext cx="8190063" cy="584775"/>
          </a:xfrm>
          <a:prstGeom prst="rect">
            <a:avLst/>
          </a:prstGeom>
          <a:noFill/>
          <a:ln>
            <a:noFill/>
          </a:ln>
        </p:spPr>
        <p:txBody>
          <a:bodyPr wrap="none" rtlCol="0">
            <a:spAutoFit/>
          </a:bodyPr>
          <a:lstStyle/>
          <a:p>
            <a:pPr lvl="1"/>
            <a:r>
              <a:rPr lang="en-US" sz="3200" b="1" dirty="0" smtClean="0">
                <a:solidFill>
                  <a:srgbClr val="0070C0"/>
                </a:solidFill>
              </a:rPr>
              <a:t>Cybersecurity Threat Detection for Spacecraft</a:t>
            </a:r>
            <a:endParaRPr lang="en-US" sz="3200" b="1" dirty="0">
              <a:solidFill>
                <a:srgbClr val="0070C0"/>
              </a:solidFill>
            </a:endParaRPr>
          </a:p>
        </p:txBody>
      </p:sp>
      <p:cxnSp>
        <p:nvCxnSpPr>
          <p:cNvPr id="7" name="Straight Connector 6"/>
          <p:cNvCxnSpPr/>
          <p:nvPr/>
        </p:nvCxnSpPr>
        <p:spPr>
          <a:xfrm flipV="1">
            <a:off x="778287" y="595279"/>
            <a:ext cx="11518816"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082082" y="8736996"/>
            <a:ext cx="4214748" cy="646331"/>
          </a:xfrm>
          <a:prstGeom prst="rect">
            <a:avLst/>
          </a:prstGeom>
          <a:noFill/>
        </p:spPr>
        <p:txBody>
          <a:bodyPr wrap="square" rtlCol="0">
            <a:spAutoFit/>
          </a:bodyPr>
          <a:lstStyle/>
          <a:p>
            <a:pPr lvl="2" indent="0" algn="l"/>
            <a:r>
              <a:rPr lang="en-US" sz="1800" dirty="0" smtClean="0">
                <a:solidFill>
                  <a:srgbClr val="0070C0"/>
                </a:solidFill>
              </a:rPr>
              <a:t>I</a:t>
            </a:r>
            <a:r>
              <a:rPr lang="en-US" sz="1800" dirty="0" smtClean="0">
                <a:solidFill>
                  <a:srgbClr val="0070C0"/>
                </a:solidFill>
              </a:rPr>
              <a:t>ncludes denial of spectrum</a:t>
            </a:r>
            <a:r>
              <a:rPr lang="is-IS" sz="1800" dirty="0" smtClean="0">
                <a:solidFill>
                  <a:srgbClr val="0070C0"/>
                </a:solidFill>
              </a:rPr>
              <a:t>…</a:t>
            </a:r>
            <a:endParaRPr lang="en-US" sz="1800" dirty="0">
              <a:solidFill>
                <a:srgbClr val="0070C0"/>
              </a:solidFill>
            </a:endParaRPr>
          </a:p>
          <a:p>
            <a:pPr marL="1208088" lvl="8" indent="-482600" algn="l">
              <a:buFont typeface="Arial" charset="0"/>
              <a:buChar char="•"/>
            </a:pPr>
            <a:endParaRPr lang="en-US" sz="1800" dirty="0">
              <a:solidFill>
                <a:srgbClr val="0070C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830" y="4865339"/>
            <a:ext cx="5067300" cy="34671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260" y="4865339"/>
            <a:ext cx="5472646" cy="3818868"/>
          </a:xfrm>
          <a:prstGeom prst="rect">
            <a:avLst/>
          </a:prstGeom>
        </p:spPr>
      </p:pic>
      <p:sp>
        <p:nvSpPr>
          <p:cNvPr id="10" name="8-Point Star 9"/>
          <p:cNvSpPr/>
          <p:nvPr/>
        </p:nvSpPr>
        <p:spPr>
          <a:xfrm>
            <a:off x="10225801" y="223025"/>
            <a:ext cx="2676160" cy="2003594"/>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Sponsor: Aerospace Corp</a:t>
            </a:r>
            <a:endParaRPr lang="en-US" dirty="0"/>
          </a:p>
        </p:txBody>
      </p:sp>
    </p:spTree>
    <p:extLst>
      <p:ext uri="{BB962C8B-B14F-4D97-AF65-F5344CB8AC3E}">
        <p14:creationId xmlns:p14="http://schemas.microsoft.com/office/powerpoint/2010/main" val="95883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6260" y="949346"/>
            <a:ext cx="11282870" cy="4401205"/>
          </a:xfrm>
          <a:prstGeom prst="rect">
            <a:avLst/>
          </a:prstGeom>
          <a:noFill/>
        </p:spPr>
        <p:txBody>
          <a:bodyPr wrap="square" rtlCol="0">
            <a:spAutoFit/>
          </a:bodyPr>
          <a:lstStyle/>
          <a:p>
            <a:pPr algn="l"/>
            <a:r>
              <a:rPr lang="en-US" sz="2000" dirty="0" smtClean="0"/>
              <a:t>Attack </a:t>
            </a:r>
            <a:r>
              <a:rPr lang="en-US" sz="2000" dirty="0"/>
              <a:t>vectors should include, but are not limited to: </a:t>
            </a:r>
            <a:endParaRPr lang="en-US" sz="2000" dirty="0" smtClean="0"/>
          </a:p>
          <a:p>
            <a:pPr algn="l"/>
            <a:endParaRPr lang="en-US" sz="2000" dirty="0"/>
          </a:p>
          <a:p>
            <a:pPr algn="l"/>
            <a:r>
              <a:rPr lang="en-US" sz="2000" dirty="0"/>
              <a:t>• Operating system rootkit installation </a:t>
            </a:r>
          </a:p>
          <a:p>
            <a:pPr algn="l"/>
            <a:r>
              <a:rPr lang="en-US" sz="2000" dirty="0"/>
              <a:t>• Overwriting flight software in nonvolatile storage </a:t>
            </a:r>
          </a:p>
          <a:p>
            <a:pPr algn="l"/>
            <a:r>
              <a:rPr lang="en-US" sz="2000" dirty="0"/>
              <a:t>• Permanently denying commanding to legitimate spacecraft operators by changing encryption keys </a:t>
            </a:r>
          </a:p>
          <a:p>
            <a:pPr algn="l"/>
            <a:r>
              <a:rPr lang="en-US" sz="2000" dirty="0"/>
              <a:t>• Hijacking flight software control flow via stack smashing techniques </a:t>
            </a:r>
          </a:p>
          <a:p>
            <a:pPr algn="l"/>
            <a:r>
              <a:rPr lang="en-US" sz="2000" dirty="0"/>
              <a:t>• </a:t>
            </a:r>
            <a:r>
              <a:rPr lang="en-US" sz="2000" dirty="0" err="1"/>
              <a:t>Exfiltrating</a:t>
            </a:r>
            <a:r>
              <a:rPr lang="en-US" sz="2000" dirty="0"/>
              <a:t> data </a:t>
            </a:r>
          </a:p>
          <a:p>
            <a:pPr algn="l"/>
            <a:endParaRPr lang="en-US" sz="2000" dirty="0"/>
          </a:p>
          <a:p>
            <a:pPr algn="l"/>
            <a:r>
              <a:rPr lang="en-US" sz="2000" dirty="0"/>
              <a:t>Detection and mitigation mechanisms should look for signs of these attacks by monitoring memory, storage, and network interfaces. The software should provide a configurable range of responses from generating alerts to halting the processor to block the attack. The security monitor should also provide operators with investigation tools to assess the extent of the attack. Tools such as Microsoft’s Windows Defender Exploit Guard and Linux </a:t>
            </a:r>
            <a:r>
              <a:rPr lang="en-US" sz="2000" dirty="0" err="1"/>
              <a:t>grsecurity</a:t>
            </a:r>
            <a:r>
              <a:rPr lang="en-US" sz="2000" dirty="0"/>
              <a:t> kernel patches may be useful inspiration for protection mechanisms. </a:t>
            </a:r>
          </a:p>
        </p:txBody>
      </p:sp>
      <p:sp>
        <p:nvSpPr>
          <p:cNvPr id="6" name="TextBox 5"/>
          <p:cNvSpPr txBox="1"/>
          <p:nvPr/>
        </p:nvSpPr>
        <p:spPr>
          <a:xfrm>
            <a:off x="2110219" y="53885"/>
            <a:ext cx="8190063" cy="584775"/>
          </a:xfrm>
          <a:prstGeom prst="rect">
            <a:avLst/>
          </a:prstGeom>
          <a:noFill/>
          <a:ln>
            <a:noFill/>
          </a:ln>
        </p:spPr>
        <p:txBody>
          <a:bodyPr wrap="none" rtlCol="0">
            <a:spAutoFit/>
          </a:bodyPr>
          <a:lstStyle/>
          <a:p>
            <a:pPr lvl="1"/>
            <a:r>
              <a:rPr lang="en-US" sz="3200" b="1" dirty="0" smtClean="0">
                <a:solidFill>
                  <a:srgbClr val="0070C0"/>
                </a:solidFill>
              </a:rPr>
              <a:t>Cybersecurity Threat Detection for Spacecraft</a:t>
            </a:r>
            <a:endParaRPr lang="en-US" sz="3200" b="1" dirty="0">
              <a:solidFill>
                <a:srgbClr val="0070C0"/>
              </a:solidFill>
            </a:endParaRPr>
          </a:p>
        </p:txBody>
      </p:sp>
      <p:cxnSp>
        <p:nvCxnSpPr>
          <p:cNvPr id="7" name="Straight Connector 6"/>
          <p:cNvCxnSpPr/>
          <p:nvPr/>
        </p:nvCxnSpPr>
        <p:spPr>
          <a:xfrm flipV="1">
            <a:off x="778287" y="595279"/>
            <a:ext cx="11518816"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384447" y="8831205"/>
            <a:ext cx="4214748" cy="646331"/>
          </a:xfrm>
          <a:prstGeom prst="rect">
            <a:avLst/>
          </a:prstGeom>
          <a:noFill/>
        </p:spPr>
        <p:txBody>
          <a:bodyPr wrap="square" rtlCol="0">
            <a:spAutoFit/>
          </a:bodyPr>
          <a:lstStyle/>
          <a:p>
            <a:pPr lvl="2" indent="0" algn="l"/>
            <a:r>
              <a:rPr lang="en-US" sz="1800" dirty="0" smtClean="0">
                <a:solidFill>
                  <a:srgbClr val="0070C0"/>
                </a:solidFill>
              </a:rPr>
              <a:t>I</a:t>
            </a:r>
            <a:r>
              <a:rPr lang="en-US" sz="1800" dirty="0" smtClean="0">
                <a:solidFill>
                  <a:srgbClr val="0070C0"/>
                </a:solidFill>
              </a:rPr>
              <a:t>ncludes denial of spectrum</a:t>
            </a:r>
            <a:r>
              <a:rPr lang="is-IS" sz="1800" dirty="0" smtClean="0">
                <a:solidFill>
                  <a:srgbClr val="0070C0"/>
                </a:solidFill>
              </a:rPr>
              <a:t>…</a:t>
            </a:r>
            <a:endParaRPr lang="en-US" sz="1800" dirty="0">
              <a:solidFill>
                <a:srgbClr val="0070C0"/>
              </a:solidFill>
            </a:endParaRPr>
          </a:p>
          <a:p>
            <a:pPr marL="1208088" lvl="8" indent="-482600" algn="l">
              <a:buFont typeface="Arial" charset="0"/>
              <a:buChar char="•"/>
            </a:pPr>
            <a:endParaRPr lang="en-US" sz="1800" dirty="0">
              <a:solidFill>
                <a:srgbClr val="0070C0"/>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7695" y="5436774"/>
            <a:ext cx="4835075" cy="330820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495" y="5497550"/>
            <a:ext cx="4566652" cy="3186656"/>
          </a:xfrm>
          <a:prstGeom prst="rect">
            <a:avLst/>
          </a:prstGeom>
        </p:spPr>
      </p:pic>
      <p:sp>
        <p:nvSpPr>
          <p:cNvPr id="11" name="8-Point Star 10"/>
          <p:cNvSpPr/>
          <p:nvPr/>
        </p:nvSpPr>
        <p:spPr>
          <a:xfrm>
            <a:off x="10225801" y="223025"/>
            <a:ext cx="2676160" cy="2003594"/>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Sponsor: Aerospace Corp</a:t>
            </a:r>
            <a:endParaRPr lang="en-US" dirty="0"/>
          </a:p>
        </p:txBody>
      </p:sp>
    </p:spTree>
    <p:extLst>
      <p:ext uri="{BB962C8B-B14F-4D97-AF65-F5344CB8AC3E}">
        <p14:creationId xmlns:p14="http://schemas.microsoft.com/office/powerpoint/2010/main" val="133104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6260" y="949346"/>
            <a:ext cx="11282870" cy="2062103"/>
          </a:xfrm>
          <a:prstGeom prst="rect">
            <a:avLst/>
          </a:prstGeom>
          <a:noFill/>
        </p:spPr>
        <p:txBody>
          <a:bodyPr wrap="square" rtlCol="0">
            <a:spAutoFit/>
          </a:bodyPr>
          <a:lstStyle/>
          <a:p>
            <a:pPr marL="495300" lvl="2" indent="-495300" algn="l">
              <a:buFont typeface="Arial" charset="0"/>
              <a:buChar char="•"/>
            </a:pPr>
            <a:r>
              <a:rPr lang="en-US" sz="3200" u="sng" dirty="0">
                <a:solidFill>
                  <a:srgbClr val="FF0000"/>
                </a:solidFill>
              </a:rPr>
              <a:t>fb-open-cellular</a:t>
            </a:r>
            <a:r>
              <a:rPr lang="en-US" sz="3200" dirty="0"/>
              <a:t>: LTE network transmission power optimization (i.e., wake up the backhaul)</a:t>
            </a:r>
            <a:r>
              <a:rPr lang="en-US" sz="3200" dirty="0"/>
              <a:t> </a:t>
            </a:r>
            <a:endParaRPr lang="en-US" sz="3200" dirty="0" smtClean="0"/>
          </a:p>
          <a:p>
            <a:pPr marL="495300" lvl="2" indent="-495300" algn="l">
              <a:buFont typeface="Arial" charset="0"/>
              <a:buChar char="•"/>
            </a:pPr>
            <a:r>
              <a:rPr lang="en-US" sz="3200" dirty="0" smtClean="0">
                <a:solidFill>
                  <a:prstClr val="black"/>
                </a:solidFill>
              </a:rPr>
              <a:t>Wireless transmission, scheduler intelligence with dynamic resource assignment and management</a:t>
            </a:r>
            <a:endParaRPr lang="en-US" sz="2400" dirty="0">
              <a:solidFill>
                <a:prstClr val="black"/>
              </a:solidFill>
            </a:endParaRPr>
          </a:p>
        </p:txBody>
      </p:sp>
      <p:sp>
        <p:nvSpPr>
          <p:cNvPr id="6" name="TextBox 5"/>
          <p:cNvSpPr txBox="1"/>
          <p:nvPr/>
        </p:nvSpPr>
        <p:spPr>
          <a:xfrm>
            <a:off x="2080577" y="53885"/>
            <a:ext cx="8249374" cy="584775"/>
          </a:xfrm>
          <a:prstGeom prst="rect">
            <a:avLst/>
          </a:prstGeom>
          <a:noFill/>
          <a:ln>
            <a:noFill/>
          </a:ln>
        </p:spPr>
        <p:txBody>
          <a:bodyPr wrap="none" rtlCol="0">
            <a:spAutoFit/>
          </a:bodyPr>
          <a:lstStyle/>
          <a:p>
            <a:pPr lvl="1"/>
            <a:r>
              <a:rPr lang="en-US" sz="3200" b="1" dirty="0" smtClean="0">
                <a:solidFill>
                  <a:srgbClr val="0070C0"/>
                </a:solidFill>
              </a:rPr>
              <a:t>LTE network transmission power optimization</a:t>
            </a:r>
            <a:endParaRPr lang="en-US" sz="3200" b="1" dirty="0">
              <a:solidFill>
                <a:srgbClr val="0070C0"/>
              </a:solidFill>
            </a:endParaRPr>
          </a:p>
        </p:txBody>
      </p:sp>
      <p:cxnSp>
        <p:nvCxnSpPr>
          <p:cNvPr id="7" name="Straight Connector 6"/>
          <p:cNvCxnSpPr/>
          <p:nvPr/>
        </p:nvCxnSpPr>
        <p:spPr>
          <a:xfrm flipV="1">
            <a:off x="778287" y="595279"/>
            <a:ext cx="11518816"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405" y="5031620"/>
            <a:ext cx="5057698" cy="284495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793" y="4204009"/>
            <a:ext cx="5961265" cy="4153108"/>
          </a:xfrm>
          <a:prstGeom prst="rect">
            <a:avLst/>
          </a:prstGeom>
        </p:spPr>
      </p:pic>
      <p:sp>
        <p:nvSpPr>
          <p:cNvPr id="10" name="8-Point Star 9"/>
          <p:cNvSpPr/>
          <p:nvPr/>
        </p:nvSpPr>
        <p:spPr>
          <a:xfrm>
            <a:off x="10225801" y="223025"/>
            <a:ext cx="2676160" cy="2003594"/>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Interest: </a:t>
            </a:r>
            <a:r>
              <a:rPr lang="en-US" dirty="0" err="1" smtClean="0"/>
              <a:t>FaceBook</a:t>
            </a:r>
            <a:r>
              <a:rPr lang="en-US" dirty="0" smtClean="0"/>
              <a:t>, TIP</a:t>
            </a:r>
            <a:endParaRPr lang="en-US" dirty="0"/>
          </a:p>
        </p:txBody>
      </p:sp>
    </p:spTree>
    <p:extLst>
      <p:ext uri="{BB962C8B-B14F-4D97-AF65-F5344CB8AC3E}">
        <p14:creationId xmlns:p14="http://schemas.microsoft.com/office/powerpoint/2010/main" val="12836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6260" y="949346"/>
            <a:ext cx="11282870" cy="2062103"/>
          </a:xfrm>
          <a:prstGeom prst="rect">
            <a:avLst/>
          </a:prstGeom>
          <a:noFill/>
        </p:spPr>
        <p:txBody>
          <a:bodyPr wrap="square" rtlCol="0">
            <a:spAutoFit/>
          </a:bodyPr>
          <a:lstStyle/>
          <a:p>
            <a:pPr lvl="2" indent="0" algn="l"/>
            <a:r>
              <a:rPr lang="en-US" sz="3200" u="sng" dirty="0">
                <a:solidFill>
                  <a:srgbClr val="FF0000"/>
                </a:solidFill>
              </a:rPr>
              <a:t>fb-open-cellular</a:t>
            </a:r>
            <a:r>
              <a:rPr lang="en-US" sz="3200" dirty="0"/>
              <a:t>: LTE scheduler optimization to trade off </a:t>
            </a:r>
            <a:endParaRPr lang="en-US" sz="3200" dirty="0" smtClean="0"/>
          </a:p>
          <a:p>
            <a:pPr marL="1035050" lvl="7" indent="-457200" algn="l">
              <a:buFont typeface="Arial" charset="0"/>
              <a:buChar char="•"/>
            </a:pPr>
            <a:r>
              <a:rPr lang="en-US" sz="3200" dirty="0" smtClean="0"/>
              <a:t>#users</a:t>
            </a:r>
          </a:p>
          <a:p>
            <a:pPr marL="1035050" lvl="7" indent="-457200" algn="l">
              <a:buFont typeface="Arial" charset="0"/>
              <a:buChar char="•"/>
            </a:pPr>
            <a:r>
              <a:rPr lang="en-US" sz="3200" dirty="0" smtClean="0"/>
              <a:t>user experience</a:t>
            </a:r>
          </a:p>
          <a:p>
            <a:pPr marL="1035050" lvl="7" indent="-457200" algn="l">
              <a:buFont typeface="Arial" charset="0"/>
              <a:buChar char="•"/>
            </a:pPr>
            <a:r>
              <a:rPr lang="en-US" sz="3200" dirty="0" smtClean="0"/>
              <a:t>power </a:t>
            </a:r>
            <a:r>
              <a:rPr lang="en-US" sz="3200" dirty="0"/>
              <a:t>consumption</a:t>
            </a:r>
            <a:r>
              <a:rPr lang="en-US" sz="3200" dirty="0"/>
              <a:t> </a:t>
            </a:r>
            <a:endParaRPr lang="en-US" sz="2400" dirty="0">
              <a:solidFill>
                <a:prstClr val="black"/>
              </a:solidFill>
            </a:endParaRPr>
          </a:p>
        </p:txBody>
      </p:sp>
      <p:sp>
        <p:nvSpPr>
          <p:cNvPr id="6" name="TextBox 5"/>
          <p:cNvSpPr txBox="1"/>
          <p:nvPr/>
        </p:nvSpPr>
        <p:spPr>
          <a:xfrm>
            <a:off x="3704426" y="53885"/>
            <a:ext cx="5001690" cy="584775"/>
          </a:xfrm>
          <a:prstGeom prst="rect">
            <a:avLst/>
          </a:prstGeom>
          <a:noFill/>
          <a:ln>
            <a:noFill/>
          </a:ln>
        </p:spPr>
        <p:txBody>
          <a:bodyPr wrap="none" rtlCol="0">
            <a:spAutoFit/>
          </a:bodyPr>
          <a:lstStyle/>
          <a:p>
            <a:pPr lvl="1"/>
            <a:r>
              <a:rPr lang="en-US" sz="3200" b="1" dirty="0" smtClean="0">
                <a:solidFill>
                  <a:srgbClr val="0070C0"/>
                </a:solidFill>
              </a:rPr>
              <a:t>LTE scheduler optimization</a:t>
            </a:r>
            <a:endParaRPr lang="en-US" sz="3200" b="1" dirty="0">
              <a:solidFill>
                <a:srgbClr val="0070C0"/>
              </a:solidFill>
            </a:endParaRPr>
          </a:p>
        </p:txBody>
      </p:sp>
      <p:cxnSp>
        <p:nvCxnSpPr>
          <p:cNvPr id="7" name="Straight Connector 6"/>
          <p:cNvCxnSpPr/>
          <p:nvPr/>
        </p:nvCxnSpPr>
        <p:spPr>
          <a:xfrm flipV="1">
            <a:off x="778287" y="595279"/>
            <a:ext cx="11518816"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405" y="5031620"/>
            <a:ext cx="5057698" cy="284495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793" y="4204009"/>
            <a:ext cx="5961265" cy="4153108"/>
          </a:xfrm>
          <a:prstGeom prst="rect">
            <a:avLst/>
          </a:prstGeom>
        </p:spPr>
      </p:pic>
      <p:sp>
        <p:nvSpPr>
          <p:cNvPr id="8" name="8-Point Star 7"/>
          <p:cNvSpPr/>
          <p:nvPr/>
        </p:nvSpPr>
        <p:spPr>
          <a:xfrm>
            <a:off x="10225801" y="223025"/>
            <a:ext cx="2676160" cy="2003594"/>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Interest: </a:t>
            </a:r>
            <a:r>
              <a:rPr lang="en-US" dirty="0" err="1" smtClean="0"/>
              <a:t>FaceBook</a:t>
            </a:r>
            <a:r>
              <a:rPr lang="en-US" dirty="0" smtClean="0"/>
              <a:t>, TIP</a:t>
            </a:r>
            <a:endParaRPr lang="en-US" dirty="0"/>
          </a:p>
        </p:txBody>
      </p:sp>
    </p:spTree>
    <p:extLst>
      <p:ext uri="{BB962C8B-B14F-4D97-AF65-F5344CB8AC3E}">
        <p14:creationId xmlns:p14="http://schemas.microsoft.com/office/powerpoint/2010/main" val="135596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6260" y="779859"/>
            <a:ext cx="11282870" cy="3539430"/>
          </a:xfrm>
          <a:prstGeom prst="rect">
            <a:avLst/>
          </a:prstGeom>
          <a:noFill/>
        </p:spPr>
        <p:txBody>
          <a:bodyPr wrap="square" rtlCol="0">
            <a:spAutoFit/>
          </a:bodyPr>
          <a:lstStyle/>
          <a:p>
            <a:pPr marL="495300" lvl="2" indent="-495300" algn="l">
              <a:buFont typeface="Arial" charset="0"/>
              <a:buChar char="•"/>
            </a:pPr>
            <a:r>
              <a:rPr lang="en-US" sz="2800" u="sng" dirty="0" err="1" smtClean="0">
                <a:solidFill>
                  <a:srgbClr val="FF0000"/>
                </a:solidFill>
              </a:rPr>
              <a:t>Mosaik</a:t>
            </a:r>
            <a:r>
              <a:rPr lang="en-US" sz="2800" u="sng" dirty="0" smtClean="0">
                <a:solidFill>
                  <a:srgbClr val="FF0000"/>
                </a:solidFill>
              </a:rPr>
              <a:t>/</a:t>
            </a:r>
            <a:r>
              <a:rPr lang="en-US" sz="2800" u="sng" dirty="0" err="1" smtClean="0">
                <a:solidFill>
                  <a:srgbClr val="FF0000"/>
                </a:solidFill>
              </a:rPr>
              <a:t>Ookla</a:t>
            </a:r>
            <a:r>
              <a:rPr lang="en-US" sz="2800" dirty="0" smtClean="0"/>
              <a:t> Wireless </a:t>
            </a:r>
            <a:r>
              <a:rPr lang="en-US" sz="2800" dirty="0"/>
              <a:t>Network Monitoring platform: comprehensive network analytics and monitoring for critical communications</a:t>
            </a:r>
            <a:r>
              <a:rPr lang="en-US" sz="2800" dirty="0"/>
              <a:t> </a:t>
            </a:r>
            <a:endParaRPr lang="en-US" sz="2800" dirty="0" smtClean="0"/>
          </a:p>
          <a:p>
            <a:pPr marL="495300" lvl="2" indent="-495300" algn="l">
              <a:buFont typeface="Arial" charset="0"/>
              <a:buChar char="•"/>
            </a:pPr>
            <a:r>
              <a:rPr lang="en-US" sz="2800" dirty="0"/>
              <a:t>D</a:t>
            </a:r>
            <a:r>
              <a:rPr lang="en-US" sz="2800" dirty="0" smtClean="0"/>
              <a:t>esign</a:t>
            </a:r>
            <a:r>
              <a:rPr lang="en-US" sz="2800" dirty="0"/>
              <a:t>, prototype, and provide an initial implementation of a comprehensive wireless network analytics framework in support of critical communications.  The application domain drivers for the framework would be </a:t>
            </a:r>
            <a:r>
              <a:rPr lang="en-US" sz="2800" dirty="0" smtClean="0"/>
              <a:t>LTE/5G small cell deployments </a:t>
            </a:r>
            <a:r>
              <a:rPr lang="en-US" sz="2800" dirty="0" smtClean="0">
                <a:solidFill>
                  <a:srgbClr val="FF0000"/>
                </a:solidFill>
              </a:rPr>
              <a:t>(CU/</a:t>
            </a:r>
            <a:r>
              <a:rPr lang="en-US" sz="2800" dirty="0" err="1" smtClean="0">
                <a:solidFill>
                  <a:srgbClr val="FF0000"/>
                </a:solidFill>
              </a:rPr>
              <a:t>Zayo</a:t>
            </a:r>
            <a:r>
              <a:rPr lang="en-US" sz="2800" dirty="0" smtClean="0">
                <a:solidFill>
                  <a:srgbClr val="FF0000"/>
                </a:solidFill>
              </a:rPr>
              <a:t>/Verizon) </a:t>
            </a:r>
            <a:r>
              <a:rPr lang="en-US" sz="2800" dirty="0" smtClean="0"/>
              <a:t>space</a:t>
            </a:r>
            <a:r>
              <a:rPr lang="en-US" sz="2800" dirty="0"/>
              <a:t>, public safety and the </a:t>
            </a:r>
            <a:r>
              <a:rPr lang="en-US" sz="2800" dirty="0" smtClean="0"/>
              <a:t>CU </a:t>
            </a:r>
            <a:r>
              <a:rPr lang="en-US" sz="2800" dirty="0"/>
              <a:t>wireless testbeds (</a:t>
            </a:r>
            <a:r>
              <a:rPr lang="en-US" sz="2800" dirty="0">
                <a:solidFill>
                  <a:srgbClr val="FF0000"/>
                </a:solidFill>
              </a:rPr>
              <a:t>CU, NIST Table Mountain</a:t>
            </a:r>
            <a:r>
              <a:rPr lang="en-US" sz="2800" dirty="0"/>
              <a:t>)</a:t>
            </a:r>
            <a:endParaRPr lang="en-US" sz="2800" dirty="0" smtClean="0"/>
          </a:p>
        </p:txBody>
      </p:sp>
      <p:sp>
        <p:nvSpPr>
          <p:cNvPr id="6" name="TextBox 5"/>
          <p:cNvSpPr txBox="1"/>
          <p:nvPr/>
        </p:nvSpPr>
        <p:spPr>
          <a:xfrm>
            <a:off x="2863659" y="53885"/>
            <a:ext cx="6683241" cy="584775"/>
          </a:xfrm>
          <a:prstGeom prst="rect">
            <a:avLst/>
          </a:prstGeom>
          <a:noFill/>
          <a:ln>
            <a:noFill/>
          </a:ln>
        </p:spPr>
        <p:txBody>
          <a:bodyPr wrap="none" rtlCol="0">
            <a:spAutoFit/>
          </a:bodyPr>
          <a:lstStyle/>
          <a:p>
            <a:pPr lvl="1"/>
            <a:r>
              <a:rPr lang="en-US" sz="3200" b="1" dirty="0" smtClean="0">
                <a:solidFill>
                  <a:srgbClr val="0070C0"/>
                </a:solidFill>
              </a:rPr>
              <a:t>Wireless Network Analytics Platform</a:t>
            </a:r>
            <a:endParaRPr lang="en-US" sz="3200" b="1" dirty="0">
              <a:solidFill>
                <a:srgbClr val="0070C0"/>
              </a:solidFill>
            </a:endParaRPr>
          </a:p>
        </p:txBody>
      </p:sp>
      <p:cxnSp>
        <p:nvCxnSpPr>
          <p:cNvPr id="7" name="Straight Connector 6"/>
          <p:cNvCxnSpPr/>
          <p:nvPr/>
        </p:nvCxnSpPr>
        <p:spPr>
          <a:xfrm flipV="1">
            <a:off x="778287" y="595279"/>
            <a:ext cx="11518816"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225" y="4460488"/>
            <a:ext cx="6271643" cy="367977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3491" y="5798634"/>
            <a:ext cx="5766818" cy="3383574"/>
          </a:xfrm>
          <a:prstGeom prst="rect">
            <a:avLst/>
          </a:prstGeom>
        </p:spPr>
      </p:pic>
      <p:sp>
        <p:nvSpPr>
          <p:cNvPr id="8" name="8-Point Star 7"/>
          <p:cNvSpPr/>
          <p:nvPr/>
        </p:nvSpPr>
        <p:spPr>
          <a:xfrm>
            <a:off x="10225801" y="264003"/>
            <a:ext cx="2397512" cy="1962615"/>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Interest: </a:t>
            </a:r>
            <a:r>
              <a:rPr lang="en-US" dirty="0" err="1" smtClean="0"/>
              <a:t>Oakla</a:t>
            </a:r>
            <a:r>
              <a:rPr lang="en-US" dirty="0" smtClean="0"/>
              <a:t>, </a:t>
            </a:r>
            <a:r>
              <a:rPr lang="en-US" dirty="0" err="1" smtClean="0"/>
              <a:t>Mosiak</a:t>
            </a:r>
            <a:endParaRPr lang="en-US" dirty="0"/>
          </a:p>
        </p:txBody>
      </p:sp>
    </p:spTree>
    <p:extLst>
      <p:ext uri="{BB962C8B-B14F-4D97-AF65-F5344CB8AC3E}">
        <p14:creationId xmlns:p14="http://schemas.microsoft.com/office/powerpoint/2010/main" val="45333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51"/>
          <p:cNvSpPr txBox="1">
            <a:spLocks/>
          </p:cNvSpPr>
          <p:nvPr/>
        </p:nvSpPr>
        <p:spPr>
          <a:xfrm>
            <a:off x="787400" y="783771"/>
            <a:ext cx="11430000" cy="56079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lvl1pPr marL="0" marR="0" indent="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1pPr>
            <a:lvl2pPr marL="0" marR="0" indent="2286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2pPr>
            <a:lvl3pPr marL="0" marR="0" indent="4572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3pPr>
            <a:lvl4pPr marL="0" marR="0" indent="6858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4pPr>
            <a:lvl5pPr marL="0" marR="0" indent="9144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5pPr>
            <a:lvl6pPr marL="0" marR="0" indent="11430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6pPr>
            <a:lvl7pPr marL="0" marR="0" indent="13716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7pPr>
            <a:lvl8pPr marL="0" marR="0" indent="16002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8pPr>
            <a:lvl9pPr marL="0" marR="0" indent="18288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9pPr>
          </a:lstStyle>
          <a:p>
            <a:pPr hangingPunct="1"/>
            <a:r>
              <a:rPr lang="en-US" sz="4800" b="1" dirty="0" smtClean="0">
                <a:latin typeface="+mj-lt"/>
              </a:rPr>
              <a:t>Course Website</a:t>
            </a:r>
          </a:p>
          <a:p>
            <a:pPr hangingPunct="1"/>
            <a:endParaRPr lang="en-US" sz="4800" b="1" dirty="0">
              <a:latin typeface="+mj-lt"/>
            </a:endParaRPr>
          </a:p>
          <a:p>
            <a:pPr hangingPunct="1"/>
            <a:r>
              <a:rPr lang="en-US" sz="4800" b="1" dirty="0" smtClean="0">
                <a:latin typeface="+mj-lt"/>
              </a:rPr>
              <a:t>Canvas/D2L</a:t>
            </a:r>
          </a:p>
          <a:p>
            <a:pPr hangingPunct="1"/>
            <a:endParaRPr lang="en-US" sz="4800" b="1" dirty="0">
              <a:latin typeface="+mj-lt"/>
            </a:endParaRPr>
          </a:p>
          <a:p>
            <a:pPr hangingPunct="1"/>
            <a:endParaRPr lang="en-US" sz="4800" b="1" dirty="0">
              <a:latin typeface="+mj-lt"/>
            </a:endParaRPr>
          </a:p>
        </p:txBody>
      </p:sp>
    </p:spTree>
    <p:extLst>
      <p:ext uri="{BB962C8B-B14F-4D97-AF65-F5344CB8AC3E}">
        <p14:creationId xmlns:p14="http://schemas.microsoft.com/office/powerpoint/2010/main" val="1932674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6260" y="949346"/>
            <a:ext cx="11282870" cy="3046988"/>
          </a:xfrm>
          <a:prstGeom prst="rect">
            <a:avLst/>
          </a:prstGeom>
          <a:noFill/>
        </p:spPr>
        <p:txBody>
          <a:bodyPr wrap="square" rtlCol="0">
            <a:spAutoFit/>
          </a:bodyPr>
          <a:lstStyle/>
          <a:p>
            <a:pPr marL="495300" lvl="2" indent="-495300" algn="l">
              <a:buFont typeface="Arial" charset="0"/>
              <a:buChar char="•"/>
            </a:pPr>
            <a:r>
              <a:rPr lang="en-US" sz="3200" dirty="0"/>
              <a:t>Native DTN-BP at the </a:t>
            </a:r>
            <a:r>
              <a:rPr lang="en-US" sz="3200" dirty="0" err="1"/>
              <a:t>eNodeB</a:t>
            </a:r>
            <a:r>
              <a:rPr lang="en-US" sz="3200" dirty="0"/>
              <a:t>/Access Point: Comparison of ICN and DTN: </a:t>
            </a:r>
            <a:r>
              <a:rPr lang="en-US" sz="3200" dirty="0" err="1"/>
              <a:t>OpenEPC</a:t>
            </a:r>
            <a:r>
              <a:rPr lang="en-US" sz="3200" dirty="0"/>
              <a:t>, fb-cellular, </a:t>
            </a:r>
            <a:r>
              <a:rPr lang="en-US" sz="3200" dirty="0" err="1"/>
              <a:t>srs</a:t>
            </a:r>
            <a:r>
              <a:rPr lang="en-US" sz="3200" dirty="0"/>
              <a:t>-LTE, </a:t>
            </a:r>
            <a:r>
              <a:rPr lang="en-US" sz="3200" dirty="0" smtClean="0"/>
              <a:t>TIP</a:t>
            </a:r>
          </a:p>
          <a:p>
            <a:pPr marL="495300" lvl="2" indent="-495300" algn="l">
              <a:buFont typeface="Arial" charset="0"/>
              <a:buChar char="•"/>
            </a:pPr>
            <a:r>
              <a:rPr lang="en-US" sz="3200" dirty="0" smtClean="0"/>
              <a:t>Cellular wireless providers, NIST, NASA, public safety, advanced networking systems</a:t>
            </a:r>
            <a:endParaRPr lang="en-US" sz="3200" dirty="0"/>
          </a:p>
          <a:p>
            <a:pPr marL="495300" lvl="2" indent="-495300" algn="l">
              <a:buFont typeface="Arial" charset="0"/>
              <a:buChar char="•"/>
            </a:pPr>
            <a:r>
              <a:rPr lang="en-US" sz="3200" dirty="0" smtClean="0"/>
              <a:t>ICN: local, DTN: relay</a:t>
            </a:r>
          </a:p>
          <a:p>
            <a:pPr marL="495300" lvl="2" indent="-495300" algn="l">
              <a:buFont typeface="Arial" charset="0"/>
              <a:buChar char="•"/>
            </a:pPr>
            <a:r>
              <a:rPr lang="en-US" sz="3200" dirty="0" smtClean="0"/>
              <a:t>Advanced network engineering</a:t>
            </a:r>
          </a:p>
        </p:txBody>
      </p:sp>
      <p:sp>
        <p:nvSpPr>
          <p:cNvPr id="6" name="TextBox 5"/>
          <p:cNvSpPr txBox="1"/>
          <p:nvPr/>
        </p:nvSpPr>
        <p:spPr>
          <a:xfrm>
            <a:off x="954494" y="53885"/>
            <a:ext cx="10501593" cy="584775"/>
          </a:xfrm>
          <a:prstGeom prst="rect">
            <a:avLst/>
          </a:prstGeom>
          <a:noFill/>
          <a:ln>
            <a:noFill/>
          </a:ln>
        </p:spPr>
        <p:txBody>
          <a:bodyPr wrap="none" rtlCol="0">
            <a:spAutoFit/>
          </a:bodyPr>
          <a:lstStyle/>
          <a:p>
            <a:pPr lvl="1"/>
            <a:r>
              <a:rPr lang="en-US" sz="3200" b="1" dirty="0" smtClean="0">
                <a:solidFill>
                  <a:srgbClr val="0070C0"/>
                </a:solidFill>
              </a:rPr>
              <a:t>Advanced Networking: ICN and DTN for mobile networks</a:t>
            </a:r>
            <a:endParaRPr lang="en-US" sz="3200" b="1" dirty="0">
              <a:solidFill>
                <a:srgbClr val="0070C0"/>
              </a:solidFill>
            </a:endParaRPr>
          </a:p>
        </p:txBody>
      </p:sp>
      <p:cxnSp>
        <p:nvCxnSpPr>
          <p:cNvPr id="7" name="Straight Connector 6"/>
          <p:cNvCxnSpPr/>
          <p:nvPr/>
        </p:nvCxnSpPr>
        <p:spPr>
          <a:xfrm flipV="1">
            <a:off x="778287" y="595279"/>
            <a:ext cx="11518816"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6752" y="2842802"/>
            <a:ext cx="5116553" cy="230706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292" y="5754945"/>
            <a:ext cx="8091606" cy="3069883"/>
          </a:xfrm>
          <a:prstGeom prst="rect">
            <a:avLst/>
          </a:prstGeom>
        </p:spPr>
      </p:pic>
      <p:sp>
        <p:nvSpPr>
          <p:cNvPr id="9" name="8-Point Star 8"/>
          <p:cNvSpPr/>
          <p:nvPr/>
        </p:nvSpPr>
        <p:spPr>
          <a:xfrm>
            <a:off x="10225801" y="264003"/>
            <a:ext cx="2397512" cy="1962615"/>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Sponsor: NIST, NASA</a:t>
            </a:r>
            <a:endParaRPr lang="en-US" dirty="0"/>
          </a:p>
        </p:txBody>
      </p:sp>
    </p:spTree>
    <p:extLst>
      <p:ext uri="{BB962C8B-B14F-4D97-AF65-F5344CB8AC3E}">
        <p14:creationId xmlns:p14="http://schemas.microsoft.com/office/powerpoint/2010/main" val="3391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6260" y="949346"/>
            <a:ext cx="11282870" cy="2062103"/>
          </a:xfrm>
          <a:prstGeom prst="rect">
            <a:avLst/>
          </a:prstGeom>
          <a:noFill/>
        </p:spPr>
        <p:txBody>
          <a:bodyPr wrap="square" rtlCol="0">
            <a:spAutoFit/>
          </a:bodyPr>
          <a:lstStyle/>
          <a:p>
            <a:pPr marL="495300" lvl="2" indent="-495300" algn="l">
              <a:buFont typeface="Arial" charset="0"/>
              <a:buChar char="•"/>
            </a:pPr>
            <a:r>
              <a:rPr lang="en-US" sz="3200" dirty="0"/>
              <a:t>Bluetooth SDR scanner and utilities, Gnu-radio Bluetooth support, build off </a:t>
            </a:r>
            <a:r>
              <a:rPr lang="en-US" sz="3200" dirty="0" err="1"/>
              <a:t>SuperFREQ</a:t>
            </a:r>
            <a:r>
              <a:rPr lang="en-US" sz="3200" dirty="0"/>
              <a:t>, support </a:t>
            </a:r>
            <a:r>
              <a:rPr lang="en-US" sz="3200" dirty="0" smtClean="0"/>
              <a:t>Bluetooth-SIG v6 </a:t>
            </a:r>
            <a:r>
              <a:rPr lang="en-US" sz="3200" dirty="0"/>
              <a:t>development &amp; testing</a:t>
            </a:r>
            <a:r>
              <a:rPr lang="en-US" sz="3200" dirty="0"/>
              <a:t> </a:t>
            </a:r>
            <a:endParaRPr lang="en-US" sz="3200" dirty="0" smtClean="0"/>
          </a:p>
          <a:p>
            <a:pPr marL="495300" lvl="2" indent="-495300" algn="l">
              <a:buFont typeface="Arial" charset="0"/>
              <a:buChar char="•"/>
            </a:pPr>
            <a:r>
              <a:rPr lang="en-US" sz="3200" dirty="0" smtClean="0"/>
              <a:t>Cyber, wireless, software development</a:t>
            </a:r>
          </a:p>
        </p:txBody>
      </p:sp>
      <p:sp>
        <p:nvSpPr>
          <p:cNvPr id="6" name="TextBox 5"/>
          <p:cNvSpPr txBox="1"/>
          <p:nvPr/>
        </p:nvSpPr>
        <p:spPr>
          <a:xfrm>
            <a:off x="2992718" y="53885"/>
            <a:ext cx="6425157" cy="584775"/>
          </a:xfrm>
          <a:prstGeom prst="rect">
            <a:avLst/>
          </a:prstGeom>
          <a:noFill/>
          <a:ln>
            <a:noFill/>
          </a:ln>
        </p:spPr>
        <p:txBody>
          <a:bodyPr wrap="none" rtlCol="0">
            <a:spAutoFit/>
          </a:bodyPr>
          <a:lstStyle/>
          <a:p>
            <a:pPr lvl="1"/>
            <a:r>
              <a:rPr lang="en-US" sz="3200" b="1" dirty="0" smtClean="0">
                <a:solidFill>
                  <a:srgbClr val="0070C0"/>
                </a:solidFill>
              </a:rPr>
              <a:t>Bluetooth SDR scanner and utilities</a:t>
            </a:r>
            <a:endParaRPr lang="en-US" sz="3200" b="1" dirty="0">
              <a:solidFill>
                <a:srgbClr val="0070C0"/>
              </a:solidFill>
            </a:endParaRPr>
          </a:p>
        </p:txBody>
      </p:sp>
      <p:cxnSp>
        <p:nvCxnSpPr>
          <p:cNvPr id="7" name="Straight Connector 6"/>
          <p:cNvCxnSpPr/>
          <p:nvPr/>
        </p:nvCxnSpPr>
        <p:spPr>
          <a:xfrm flipV="1">
            <a:off x="778287" y="595279"/>
            <a:ext cx="11518816"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7695" y="7103327"/>
            <a:ext cx="4148191" cy="232344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242" y="3253988"/>
            <a:ext cx="6832600" cy="3606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17069"/>
            <a:ext cx="5448300" cy="3467100"/>
          </a:xfrm>
          <a:prstGeom prst="rect">
            <a:avLst/>
          </a:prstGeom>
        </p:spPr>
      </p:pic>
      <p:sp>
        <p:nvSpPr>
          <p:cNvPr id="8" name="8-Point Star 7"/>
          <p:cNvSpPr/>
          <p:nvPr/>
        </p:nvSpPr>
        <p:spPr>
          <a:xfrm>
            <a:off x="10225801" y="264003"/>
            <a:ext cx="2397512" cy="1962615"/>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Bose support</a:t>
            </a:r>
            <a:endParaRPr lang="en-US" dirty="0"/>
          </a:p>
        </p:txBody>
      </p:sp>
    </p:spTree>
    <p:extLst>
      <p:ext uri="{BB962C8B-B14F-4D97-AF65-F5344CB8AC3E}">
        <p14:creationId xmlns:p14="http://schemas.microsoft.com/office/powerpoint/2010/main" val="175996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6260" y="949346"/>
            <a:ext cx="11282870" cy="4031873"/>
          </a:xfrm>
          <a:prstGeom prst="rect">
            <a:avLst/>
          </a:prstGeom>
          <a:noFill/>
        </p:spPr>
        <p:txBody>
          <a:bodyPr wrap="square" rtlCol="0">
            <a:spAutoFit/>
          </a:bodyPr>
          <a:lstStyle/>
          <a:p>
            <a:pPr marL="495300" lvl="2" indent="-495300" algn="l">
              <a:buFont typeface="Arial" charset="0"/>
              <a:buChar char="•"/>
            </a:pPr>
            <a:r>
              <a:rPr lang="en-US" sz="3200" dirty="0" smtClean="0"/>
              <a:t>3D support for LTE, 5G</a:t>
            </a:r>
          </a:p>
          <a:p>
            <a:pPr marL="495300" lvl="2" indent="-495300" algn="l">
              <a:buFont typeface="Arial" charset="0"/>
              <a:buChar char="•"/>
            </a:pPr>
            <a:r>
              <a:rPr lang="en-US" sz="3200" dirty="0" smtClean="0"/>
              <a:t>Tremendous application domain space for applicability</a:t>
            </a:r>
          </a:p>
          <a:p>
            <a:pPr marL="495300" lvl="2" indent="-495300" algn="l">
              <a:buFont typeface="Arial" charset="0"/>
              <a:buChar char="•"/>
            </a:pPr>
            <a:r>
              <a:rPr lang="en-US" sz="3200" dirty="0" smtClean="0"/>
              <a:t>Public Safety, Emergency response, remote sensing</a:t>
            </a:r>
          </a:p>
          <a:p>
            <a:pPr marL="495300" lvl="2" indent="-495300" algn="l">
              <a:buFont typeface="Arial" charset="0"/>
              <a:buChar char="•"/>
            </a:pPr>
            <a:r>
              <a:rPr lang="en-US" sz="3200" dirty="0" smtClean="0"/>
              <a:t>Fundamental research and design for multi-node LTE/5G communications</a:t>
            </a:r>
          </a:p>
          <a:p>
            <a:pPr marL="495300" lvl="2" indent="-495300" algn="l">
              <a:buFont typeface="Arial" charset="0"/>
              <a:buChar char="•"/>
            </a:pPr>
            <a:r>
              <a:rPr lang="en-US" sz="3200" dirty="0" smtClean="0"/>
              <a:t>Dynamic P2P networking, 3D free space wireless design, tremendous opportunity for fundamental mathematical modeling contributions in 3D</a:t>
            </a:r>
          </a:p>
        </p:txBody>
      </p:sp>
      <p:sp>
        <p:nvSpPr>
          <p:cNvPr id="6" name="TextBox 5"/>
          <p:cNvSpPr txBox="1"/>
          <p:nvPr/>
        </p:nvSpPr>
        <p:spPr>
          <a:xfrm>
            <a:off x="3230770" y="53885"/>
            <a:ext cx="5949064" cy="584775"/>
          </a:xfrm>
          <a:prstGeom prst="rect">
            <a:avLst/>
          </a:prstGeom>
          <a:noFill/>
          <a:ln>
            <a:noFill/>
          </a:ln>
        </p:spPr>
        <p:txBody>
          <a:bodyPr wrap="none" rtlCol="0">
            <a:spAutoFit/>
          </a:bodyPr>
          <a:lstStyle/>
          <a:p>
            <a:pPr lvl="1"/>
            <a:r>
              <a:rPr lang="en-US" sz="3200" b="1" dirty="0" smtClean="0">
                <a:solidFill>
                  <a:srgbClr val="0070C0"/>
                </a:solidFill>
              </a:rPr>
              <a:t>3D Wireless (aka, 3D LTE, 3D 5G)</a:t>
            </a:r>
            <a:endParaRPr lang="en-US" sz="3200" b="1" dirty="0">
              <a:solidFill>
                <a:srgbClr val="0070C0"/>
              </a:solidFill>
            </a:endParaRPr>
          </a:p>
        </p:txBody>
      </p:sp>
      <p:cxnSp>
        <p:nvCxnSpPr>
          <p:cNvPr id="7" name="Straight Connector 6"/>
          <p:cNvCxnSpPr/>
          <p:nvPr/>
        </p:nvCxnSpPr>
        <p:spPr>
          <a:xfrm flipV="1">
            <a:off x="778287" y="595279"/>
            <a:ext cx="11518816"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5305" y="5241743"/>
            <a:ext cx="5009476" cy="26221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371" y="6278136"/>
            <a:ext cx="3977431" cy="242645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781" y="4404732"/>
            <a:ext cx="3632200" cy="4886470"/>
          </a:xfrm>
          <a:prstGeom prst="rect">
            <a:avLst/>
          </a:prstGeom>
        </p:spPr>
      </p:pic>
    </p:spTree>
    <p:extLst>
      <p:ext uri="{BB962C8B-B14F-4D97-AF65-F5344CB8AC3E}">
        <p14:creationId xmlns:p14="http://schemas.microsoft.com/office/powerpoint/2010/main" val="175758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6260" y="949346"/>
            <a:ext cx="11282870" cy="2554545"/>
          </a:xfrm>
          <a:prstGeom prst="rect">
            <a:avLst/>
          </a:prstGeom>
          <a:noFill/>
        </p:spPr>
        <p:txBody>
          <a:bodyPr wrap="square" rtlCol="0">
            <a:spAutoFit/>
          </a:bodyPr>
          <a:lstStyle/>
          <a:p>
            <a:pPr marL="495300" lvl="2" indent="-495300" algn="l">
              <a:buFont typeface="Arial" charset="0"/>
              <a:buChar char="•"/>
            </a:pPr>
            <a:r>
              <a:rPr lang="en-US" sz="3200" dirty="0" smtClean="0"/>
              <a:t>Optimize power consumption</a:t>
            </a:r>
          </a:p>
          <a:p>
            <a:pPr marL="495300" lvl="2" indent="-495300" algn="l">
              <a:buFont typeface="Arial" charset="0"/>
              <a:buChar char="•"/>
            </a:pPr>
            <a:r>
              <a:rPr lang="en-US" sz="3200" dirty="0" smtClean="0"/>
              <a:t>Design rack density and configuration management</a:t>
            </a:r>
          </a:p>
          <a:p>
            <a:pPr marL="495300" lvl="2" indent="-495300" algn="l">
              <a:buFont typeface="Arial" charset="0"/>
              <a:buChar char="•"/>
            </a:pPr>
            <a:r>
              <a:rPr lang="en-US" sz="3200" dirty="0" smtClean="0"/>
              <a:t>Specify required process management</a:t>
            </a:r>
          </a:p>
          <a:p>
            <a:pPr marL="495300" lvl="2" indent="-495300" algn="l">
              <a:buFont typeface="Arial" charset="0"/>
              <a:buChar char="•"/>
            </a:pPr>
            <a:r>
              <a:rPr lang="en-US" sz="3200" dirty="0" smtClean="0"/>
              <a:t>Predictive analytics</a:t>
            </a:r>
          </a:p>
          <a:p>
            <a:pPr marL="495300" lvl="2" indent="-495300" algn="l">
              <a:buFont typeface="Arial" charset="0"/>
              <a:buChar char="•"/>
            </a:pPr>
            <a:r>
              <a:rPr lang="en-US" sz="3200" dirty="0" smtClean="0"/>
              <a:t>Data protection </a:t>
            </a:r>
          </a:p>
        </p:txBody>
      </p:sp>
      <p:sp>
        <p:nvSpPr>
          <p:cNvPr id="6" name="TextBox 5"/>
          <p:cNvSpPr txBox="1"/>
          <p:nvPr/>
        </p:nvSpPr>
        <p:spPr>
          <a:xfrm>
            <a:off x="2184818" y="53885"/>
            <a:ext cx="8040984" cy="584775"/>
          </a:xfrm>
          <a:prstGeom prst="rect">
            <a:avLst/>
          </a:prstGeom>
          <a:noFill/>
          <a:ln>
            <a:noFill/>
          </a:ln>
        </p:spPr>
        <p:txBody>
          <a:bodyPr wrap="none" rtlCol="0">
            <a:spAutoFit/>
          </a:bodyPr>
          <a:lstStyle/>
          <a:p>
            <a:pPr lvl="1"/>
            <a:r>
              <a:rPr lang="en-US" sz="3200" b="1" dirty="0" smtClean="0">
                <a:solidFill>
                  <a:srgbClr val="0070C0"/>
                </a:solidFill>
              </a:rPr>
              <a:t>Data Center Infrastructure and Sustainability</a:t>
            </a:r>
            <a:endParaRPr lang="en-US" sz="3200" b="1" dirty="0">
              <a:solidFill>
                <a:srgbClr val="0070C0"/>
              </a:solidFill>
            </a:endParaRPr>
          </a:p>
        </p:txBody>
      </p:sp>
      <p:cxnSp>
        <p:nvCxnSpPr>
          <p:cNvPr id="7" name="Straight Connector 6"/>
          <p:cNvCxnSpPr/>
          <p:nvPr/>
        </p:nvCxnSpPr>
        <p:spPr>
          <a:xfrm flipV="1">
            <a:off x="778287" y="595279"/>
            <a:ext cx="11518816"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816" y="2561957"/>
            <a:ext cx="5051978" cy="282190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7872" y="5959854"/>
            <a:ext cx="4455859" cy="298728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43" y="5509940"/>
            <a:ext cx="6932026" cy="3887117"/>
          </a:xfrm>
          <a:prstGeom prst="rect">
            <a:avLst/>
          </a:prstGeom>
        </p:spPr>
      </p:pic>
      <p:sp>
        <p:nvSpPr>
          <p:cNvPr id="11" name="8-Point Star 10"/>
          <p:cNvSpPr/>
          <p:nvPr/>
        </p:nvSpPr>
        <p:spPr>
          <a:xfrm>
            <a:off x="10225801" y="264003"/>
            <a:ext cx="2397512" cy="1962615"/>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Sponsor: Charles Schwab</a:t>
            </a:r>
            <a:endParaRPr lang="en-US" dirty="0"/>
          </a:p>
        </p:txBody>
      </p:sp>
    </p:spTree>
    <p:extLst>
      <p:ext uri="{BB962C8B-B14F-4D97-AF65-F5344CB8AC3E}">
        <p14:creationId xmlns:p14="http://schemas.microsoft.com/office/powerpoint/2010/main" val="186172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51"/>
          <p:cNvSpPr txBox="1">
            <a:spLocks/>
          </p:cNvSpPr>
          <p:nvPr/>
        </p:nvSpPr>
        <p:spPr>
          <a:xfrm>
            <a:off x="818931" y="483474"/>
            <a:ext cx="11430000" cy="17026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lvl1pPr marL="0" marR="0" indent="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1pPr>
            <a:lvl2pPr marL="0" marR="0" indent="2286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2pPr>
            <a:lvl3pPr marL="0" marR="0" indent="4572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3pPr>
            <a:lvl4pPr marL="0" marR="0" indent="6858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4pPr>
            <a:lvl5pPr marL="0" marR="0" indent="9144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5pPr>
            <a:lvl6pPr marL="0" marR="0" indent="11430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6pPr>
            <a:lvl7pPr marL="0" marR="0" indent="13716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7pPr>
            <a:lvl8pPr marL="0" marR="0" indent="16002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8pPr>
            <a:lvl9pPr marL="0" marR="0" indent="18288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9pPr>
          </a:lstStyle>
          <a:p>
            <a:pPr hangingPunct="1"/>
            <a:r>
              <a:rPr lang="en-US" sz="4800" b="1" dirty="0" smtClean="0">
                <a:latin typeface="+mj-lt"/>
              </a:rPr>
              <a:t>2018-2019 Graduate Projects</a:t>
            </a:r>
          </a:p>
          <a:p>
            <a:pPr hangingPunct="1"/>
            <a:r>
              <a:rPr lang="en-US" sz="4800" b="1" dirty="0" smtClean="0">
                <a:latin typeface="+mj-lt"/>
              </a:rPr>
              <a:t>Candidate topics</a:t>
            </a:r>
          </a:p>
        </p:txBody>
      </p:sp>
      <p:sp>
        <p:nvSpPr>
          <p:cNvPr id="3" name="Shape 151"/>
          <p:cNvSpPr txBox="1">
            <a:spLocks/>
          </p:cNvSpPr>
          <p:nvPr/>
        </p:nvSpPr>
        <p:spPr>
          <a:xfrm>
            <a:off x="5065110" y="4014951"/>
            <a:ext cx="2607441" cy="25224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lvl1pPr marL="0" marR="0" indent="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1pPr>
            <a:lvl2pPr marL="0" marR="0" indent="2286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2pPr>
            <a:lvl3pPr marL="0" marR="0" indent="4572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3pPr>
            <a:lvl4pPr marL="0" marR="0" indent="6858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4pPr>
            <a:lvl5pPr marL="0" marR="0" indent="9144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5pPr>
            <a:lvl6pPr marL="0" marR="0" indent="11430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6pPr>
            <a:lvl7pPr marL="0" marR="0" indent="13716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7pPr>
            <a:lvl8pPr marL="0" marR="0" indent="16002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8pPr>
            <a:lvl9pPr marL="0" marR="0" indent="18288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9pPr>
          </a:lstStyle>
          <a:p>
            <a:pPr hangingPunct="1"/>
            <a:r>
              <a:rPr lang="en-US" sz="8000" b="1" dirty="0" smtClean="0">
                <a:solidFill>
                  <a:schemeClr val="bg1">
                    <a:lumMod val="65000"/>
                  </a:schemeClr>
                </a:solidFill>
                <a:latin typeface="+mj-lt"/>
              </a:rPr>
              <a:t>End</a:t>
            </a:r>
            <a:endParaRPr lang="en-US" sz="8000" b="1" dirty="0">
              <a:solidFill>
                <a:schemeClr val="bg1">
                  <a:lumMod val="65000"/>
                </a:schemeClr>
              </a:solidFill>
              <a:latin typeface="+mj-lt"/>
            </a:endParaRPr>
          </a:p>
          <a:p>
            <a:pPr hangingPunct="1"/>
            <a:endParaRPr lang="en-US" sz="4000" b="1" dirty="0" smtClean="0">
              <a:solidFill>
                <a:schemeClr val="bg1">
                  <a:lumMod val="65000"/>
                </a:schemeClr>
              </a:solidFill>
              <a:latin typeface="+mj-lt"/>
            </a:endParaRPr>
          </a:p>
        </p:txBody>
      </p:sp>
    </p:spTree>
    <p:extLst>
      <p:ext uri="{BB962C8B-B14F-4D97-AF65-F5344CB8AC3E}">
        <p14:creationId xmlns:p14="http://schemas.microsoft.com/office/powerpoint/2010/main" val="143644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p:cNvSpPr txBox="1"/>
          <p:nvPr/>
        </p:nvSpPr>
        <p:spPr>
          <a:xfrm>
            <a:off x="3479965" y="0"/>
            <a:ext cx="6005170" cy="617541"/>
          </a:xfrm>
          <a:prstGeom prst="rect">
            <a:avLst/>
          </a:prstGeom>
          <a:noFill/>
          <a:ln>
            <a:noFill/>
          </a:ln>
        </p:spPr>
        <p:txBody>
          <a:bodyPr wrap="none" rtlCol="0">
            <a:spAutoFit/>
          </a:bodyPr>
          <a:lstStyle/>
          <a:p>
            <a:pPr algn="ctr"/>
            <a:r>
              <a:rPr lang="en-US" sz="3413" b="1" dirty="0" smtClean="0"/>
              <a:t>Team Formation Considerations</a:t>
            </a:r>
            <a:endParaRPr lang="en-US" sz="3413" b="1" dirty="0"/>
          </a:p>
        </p:txBody>
      </p:sp>
      <p:sp>
        <p:nvSpPr>
          <p:cNvPr id="2" name="TextBox 1"/>
          <p:cNvSpPr txBox="1"/>
          <p:nvPr/>
        </p:nvSpPr>
        <p:spPr>
          <a:xfrm>
            <a:off x="933173" y="904063"/>
            <a:ext cx="11098753" cy="8586966"/>
          </a:xfrm>
          <a:prstGeom prst="rect">
            <a:avLst/>
          </a:prstGeom>
          <a:noFill/>
        </p:spPr>
        <p:txBody>
          <a:bodyPr wrap="square" rtlCol="0">
            <a:spAutoFit/>
          </a:bodyPr>
          <a:lstStyle/>
          <a:p>
            <a:pPr marL="487672" indent="-487672" algn="l">
              <a:buFont typeface="+mj-lt"/>
              <a:buAutoNum type="arabicPeriod"/>
            </a:pPr>
            <a:r>
              <a:rPr lang="en-US" sz="2400" dirty="0" smtClean="0"/>
              <a:t>Number of team members: 3 to 6, with most teams having 4/5 team members.</a:t>
            </a:r>
          </a:p>
          <a:p>
            <a:pPr marL="487672" indent="-487672" algn="l">
              <a:buFont typeface="+mj-lt"/>
              <a:buAutoNum type="arabicPeriod"/>
            </a:pPr>
            <a:endParaRPr lang="en-US" sz="2400" dirty="0" smtClean="0"/>
          </a:p>
          <a:p>
            <a:pPr marL="461963" algn="l"/>
            <a:r>
              <a:rPr lang="en-US" sz="2400" dirty="0"/>
              <a:t>(a)  Let the students choose their own teams. </a:t>
            </a:r>
          </a:p>
          <a:p>
            <a:pPr marL="461963" algn="l"/>
            <a:r>
              <a:rPr lang="en-US" sz="2400" dirty="0"/>
              <a:t>(b)  Use the alphabetical class order in the register. </a:t>
            </a:r>
          </a:p>
          <a:p>
            <a:pPr marL="461963" algn="l"/>
            <a:r>
              <a:rPr lang="en-US" sz="2400" dirty="0"/>
              <a:t>(c)  Use the university student number code order. </a:t>
            </a:r>
          </a:p>
          <a:p>
            <a:pPr marL="461963" algn="l"/>
            <a:r>
              <a:rPr lang="en-US" sz="2400" dirty="0"/>
              <a:t>(d)  Select team members based on previous performance. </a:t>
            </a:r>
          </a:p>
          <a:p>
            <a:pPr marL="925513" indent="-463550" algn="l"/>
            <a:r>
              <a:rPr lang="en-US" sz="2400" dirty="0"/>
              <a:t>(e)  Select groups based on a heterogeneous mixture, i.e. sex, age, nationality, specialization, </a:t>
            </a:r>
            <a:r>
              <a:rPr lang="en-US" sz="2400" dirty="0" smtClean="0"/>
              <a:t>etc</a:t>
            </a:r>
            <a:r>
              <a:rPr lang="en-US" sz="2400" dirty="0"/>
              <a:t>. </a:t>
            </a:r>
          </a:p>
          <a:p>
            <a:pPr marL="461963" algn="l"/>
            <a:r>
              <a:rPr lang="en-US" sz="2400" dirty="0"/>
              <a:t>(f)  Select a team leader and let them pick one additional member in turn. </a:t>
            </a:r>
          </a:p>
          <a:p>
            <a:pPr marL="461963" algn="l"/>
            <a:r>
              <a:rPr lang="en-US" sz="2400" dirty="0"/>
              <a:t>(g) </a:t>
            </a:r>
            <a:r>
              <a:rPr lang="en-US" sz="2400" dirty="0" smtClean="0"/>
              <a:t>Select </a:t>
            </a:r>
            <a:r>
              <a:rPr lang="en-US" sz="2400" dirty="0"/>
              <a:t>team members based on sitting or standing position. </a:t>
            </a:r>
          </a:p>
          <a:p>
            <a:pPr marL="461963" algn="l"/>
            <a:r>
              <a:rPr lang="en-US" sz="2400" dirty="0"/>
              <a:t>(h) </a:t>
            </a:r>
            <a:r>
              <a:rPr lang="en-US" sz="2400" dirty="0" smtClean="0"/>
              <a:t>Select </a:t>
            </a:r>
            <a:r>
              <a:rPr lang="en-US" sz="2400" dirty="0"/>
              <a:t>team members based on astrological ‘star sign’ or month of birth. </a:t>
            </a:r>
          </a:p>
          <a:p>
            <a:pPr marL="461963" algn="l"/>
            <a:r>
              <a:rPr lang="en-US" sz="2400" dirty="0"/>
              <a:t>(</a:t>
            </a:r>
            <a:r>
              <a:rPr lang="en-US" sz="2400" dirty="0" err="1"/>
              <a:t>i</a:t>
            </a:r>
            <a:r>
              <a:rPr lang="en-US" sz="2400" dirty="0"/>
              <a:t>)  </a:t>
            </a:r>
            <a:r>
              <a:rPr lang="en-US" sz="2400" dirty="0" smtClean="0"/>
              <a:t>Select team members based on their Personality Type and/</a:t>
            </a:r>
            <a:r>
              <a:rPr lang="en-US" sz="2400" dirty="0" err="1" smtClean="0"/>
              <a:t>orLearningS</a:t>
            </a:r>
            <a:r>
              <a:rPr lang="en-US" sz="2400" dirty="0" smtClean="0"/>
              <a:t> </a:t>
            </a:r>
            <a:r>
              <a:rPr lang="en-US" sz="2400" dirty="0" err="1" smtClean="0"/>
              <a:t>tyle</a:t>
            </a:r>
            <a:r>
              <a:rPr lang="en-US" sz="2400" dirty="0"/>
              <a:t>. </a:t>
            </a:r>
          </a:p>
          <a:p>
            <a:pPr marL="461963" algn="l"/>
            <a:r>
              <a:rPr lang="en-US" sz="2400" dirty="0"/>
              <a:t>(j)  Issue coded labels to students, who then form groups based on the codes. </a:t>
            </a:r>
          </a:p>
          <a:p>
            <a:pPr marL="487672" indent="-487672" algn="l">
              <a:buFont typeface="+mj-lt"/>
              <a:buAutoNum type="arabicPeriod"/>
            </a:pPr>
            <a:endParaRPr lang="en-US" sz="2400" dirty="0" smtClean="0"/>
          </a:p>
          <a:p>
            <a:pPr marL="487672" indent="-487672" algn="l">
              <a:buFont typeface="+mj-lt"/>
              <a:buAutoNum type="arabicPeriod" startAt="2"/>
            </a:pPr>
            <a:r>
              <a:rPr lang="en-US" sz="2400" dirty="0" smtClean="0"/>
              <a:t>See resources on course website.</a:t>
            </a:r>
          </a:p>
          <a:p>
            <a:pPr marL="487672" indent="-487672" algn="l">
              <a:buFont typeface="+mj-lt"/>
              <a:buAutoNum type="arabicPeriod" startAt="2"/>
            </a:pPr>
            <a:endParaRPr lang="en-US" sz="2400" dirty="0"/>
          </a:p>
          <a:p>
            <a:pPr marL="487672" indent="-487672" algn="l">
              <a:buFont typeface="+mj-lt"/>
              <a:buAutoNum type="arabicPeriod" startAt="2"/>
            </a:pPr>
            <a:r>
              <a:rPr lang="en-US" sz="2400" dirty="0" smtClean="0"/>
              <a:t>Your team has the technical skills and capabilities required to execute the project.</a:t>
            </a:r>
          </a:p>
          <a:p>
            <a:pPr marL="487672" indent="-487672" algn="l">
              <a:buFont typeface="+mj-lt"/>
              <a:buAutoNum type="arabicPeriod" startAt="2"/>
            </a:pPr>
            <a:endParaRPr lang="en-US" sz="2400" dirty="0" smtClean="0"/>
          </a:p>
          <a:p>
            <a:pPr marL="487672" indent="-487672" algn="l">
              <a:buFont typeface="+mj-lt"/>
              <a:buAutoNum type="arabicPeriod" startAt="2"/>
            </a:pPr>
            <a:r>
              <a:rPr lang="en-US" sz="2400" b="1" dirty="0" smtClean="0"/>
              <a:t>Project Definition Document requires approval to go forward.  The PAB may mandate team modifications in an effort to ensure equitability and success.</a:t>
            </a:r>
          </a:p>
          <a:p>
            <a:pPr marL="487672" indent="-487672" algn="l">
              <a:buFont typeface="+mj-lt"/>
              <a:buAutoNum type="arabicPeriod" startAt="2"/>
            </a:pPr>
            <a:endParaRPr lang="en-US" sz="2400" dirty="0" smtClean="0"/>
          </a:p>
          <a:p>
            <a:pPr marL="487672" indent="-487672" algn="l">
              <a:buFont typeface="+mj-lt"/>
              <a:buAutoNum type="arabicPeriod" startAt="2"/>
            </a:pPr>
            <a:r>
              <a:rPr lang="en-US" sz="2400" b="1" dirty="0" smtClean="0"/>
              <a:t>Example Project Definition Documents: CHIMERA, ANACONDA</a:t>
            </a:r>
            <a:endParaRPr lang="en-US" sz="2400" b="1" dirty="0"/>
          </a:p>
          <a:p>
            <a:pPr marL="487672" indent="-487672" algn="l">
              <a:buFont typeface="+mj-lt"/>
              <a:buAutoNum type="arabicPeriod" startAt="2"/>
            </a:pPr>
            <a:endParaRPr lang="en-US" sz="2400" dirty="0"/>
          </a:p>
        </p:txBody>
      </p:sp>
      <p:cxnSp>
        <p:nvCxnSpPr>
          <p:cNvPr id="5" name="Straight Connector 4"/>
          <p:cNvCxnSpPr/>
          <p:nvPr/>
        </p:nvCxnSpPr>
        <p:spPr>
          <a:xfrm flipV="1">
            <a:off x="778287" y="595279"/>
            <a:ext cx="11518816"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0424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4" name="Straight Connector 143"/>
          <p:cNvCxnSpPr/>
          <p:nvPr/>
        </p:nvCxnSpPr>
        <p:spPr>
          <a:xfrm>
            <a:off x="7867645" y="1772415"/>
            <a:ext cx="0" cy="5688415"/>
          </a:xfrm>
          <a:prstGeom prst="line">
            <a:avLst/>
          </a:prstGeom>
          <a:ln w="3175"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6476715" y="1715651"/>
            <a:ext cx="0" cy="5741696"/>
          </a:xfrm>
          <a:prstGeom prst="line">
            <a:avLst/>
          </a:prstGeom>
          <a:ln w="3175"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a:off x="911441" y="7492016"/>
            <a:ext cx="11167954" cy="12053"/>
          </a:xfrm>
          <a:prstGeom prst="line">
            <a:avLst/>
          </a:prstGeom>
          <a:ln w="57150" cmpd="sng">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177981" y="1780407"/>
            <a:ext cx="0" cy="5688415"/>
          </a:xfrm>
          <a:prstGeom prst="line">
            <a:avLst/>
          </a:prstGeom>
          <a:ln w="3175"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10675625" y="1782869"/>
            <a:ext cx="0" cy="5706335"/>
          </a:xfrm>
          <a:prstGeom prst="line">
            <a:avLst/>
          </a:prstGeom>
          <a:ln w="3175"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a:off x="11387630" y="1752414"/>
            <a:ext cx="1088" cy="5722584"/>
          </a:xfrm>
          <a:prstGeom prst="line">
            <a:avLst/>
          </a:prstGeom>
          <a:ln w="3175"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a:off x="8576664" y="1690939"/>
            <a:ext cx="6699" cy="5807216"/>
          </a:xfrm>
          <a:prstGeom prst="line">
            <a:avLst/>
          </a:prstGeom>
          <a:ln w="3175"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4402977" y="1772415"/>
            <a:ext cx="0" cy="5741696"/>
          </a:xfrm>
          <a:prstGeom prst="line">
            <a:avLst/>
          </a:prstGeom>
          <a:ln w="3175"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5083065" y="1743217"/>
            <a:ext cx="0" cy="5788654"/>
          </a:xfrm>
          <a:prstGeom prst="line">
            <a:avLst/>
          </a:prstGeom>
          <a:ln w="3175"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9286192" y="1782868"/>
            <a:ext cx="0" cy="5685953"/>
          </a:xfrm>
          <a:prstGeom prst="line">
            <a:avLst/>
          </a:prstGeom>
          <a:ln w="3175"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3783511" y="24352"/>
            <a:ext cx="5386411" cy="617541"/>
          </a:xfrm>
          <a:prstGeom prst="rect">
            <a:avLst/>
          </a:prstGeom>
          <a:noFill/>
          <a:ln>
            <a:noFill/>
          </a:ln>
        </p:spPr>
        <p:txBody>
          <a:bodyPr wrap="none" rtlCol="0">
            <a:spAutoFit/>
          </a:bodyPr>
          <a:lstStyle/>
          <a:p>
            <a:r>
              <a:rPr lang="en-US" sz="3413" b="1" dirty="0"/>
              <a:t>Capstone Project Milestones</a:t>
            </a:r>
          </a:p>
        </p:txBody>
      </p:sp>
      <p:cxnSp>
        <p:nvCxnSpPr>
          <p:cNvPr id="133" name="Straight Connector 132"/>
          <p:cNvCxnSpPr/>
          <p:nvPr/>
        </p:nvCxnSpPr>
        <p:spPr>
          <a:xfrm>
            <a:off x="2274139" y="1769731"/>
            <a:ext cx="0" cy="5741696"/>
          </a:xfrm>
          <a:prstGeom prst="line">
            <a:avLst/>
          </a:prstGeom>
          <a:ln w="3175"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3003281" y="1782868"/>
            <a:ext cx="0" cy="5709147"/>
          </a:xfrm>
          <a:prstGeom prst="line">
            <a:avLst/>
          </a:prstGeom>
          <a:ln w="3175"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a:off x="3684511" y="1740391"/>
            <a:ext cx="0" cy="5751625"/>
          </a:xfrm>
          <a:prstGeom prst="line">
            <a:avLst/>
          </a:prstGeom>
          <a:ln w="3175"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
        <p:nvSpPr>
          <p:cNvPr id="155" name="Rectangle 154"/>
          <p:cNvSpPr/>
          <p:nvPr/>
        </p:nvSpPr>
        <p:spPr>
          <a:xfrm>
            <a:off x="911441" y="1383157"/>
            <a:ext cx="2811449" cy="330358"/>
          </a:xfrm>
          <a:prstGeom prst="rect">
            <a:avLst/>
          </a:prstGeom>
          <a:solidFill>
            <a:srgbClr val="CC33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none" lIns="130041" tIns="65020" rIns="130041" bIns="65020" anchor="ctr"/>
          <a:lstStyle/>
          <a:p>
            <a:pPr>
              <a:defRPr/>
            </a:pPr>
            <a:r>
              <a:rPr lang="en-US" sz="1707" b="1" dirty="0"/>
              <a:t>Sep 2017</a:t>
            </a:r>
          </a:p>
        </p:txBody>
      </p:sp>
      <p:cxnSp>
        <p:nvCxnSpPr>
          <p:cNvPr id="157" name="Straight Connector 156"/>
          <p:cNvCxnSpPr/>
          <p:nvPr/>
        </p:nvCxnSpPr>
        <p:spPr>
          <a:xfrm flipH="1">
            <a:off x="1602717" y="1752594"/>
            <a:ext cx="12042" cy="5741696"/>
          </a:xfrm>
          <a:prstGeom prst="line">
            <a:avLst/>
          </a:prstGeom>
          <a:ln w="3175"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a:off x="923031" y="1734152"/>
            <a:ext cx="3482" cy="5794911"/>
          </a:xfrm>
          <a:prstGeom prst="line">
            <a:avLst/>
          </a:prstGeom>
          <a:ln w="12700" cmpd="sng">
            <a:solidFill>
              <a:srgbClr val="00009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12079396" y="1747514"/>
            <a:ext cx="0" cy="5722480"/>
          </a:xfrm>
          <a:prstGeom prst="line">
            <a:avLst/>
          </a:prstGeom>
          <a:ln w="12700" cmpd="sng">
            <a:solidFill>
              <a:srgbClr val="00009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5782508" y="1762485"/>
            <a:ext cx="0" cy="5741696"/>
          </a:xfrm>
          <a:prstGeom prst="line">
            <a:avLst/>
          </a:prstGeom>
          <a:ln w="3175"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3704353" y="1386389"/>
            <a:ext cx="2777392" cy="327127"/>
          </a:xfrm>
          <a:prstGeom prst="rect">
            <a:avLst/>
          </a:prstGeom>
          <a:solidFill>
            <a:srgbClr val="CC33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none" lIns="130041" tIns="65020" rIns="130041" bIns="65020" anchor="ctr"/>
          <a:lstStyle/>
          <a:p>
            <a:pPr>
              <a:defRPr/>
            </a:pPr>
            <a:r>
              <a:rPr lang="en-US" sz="1707" b="1" dirty="0"/>
              <a:t>Oct 2017</a:t>
            </a:r>
          </a:p>
        </p:txBody>
      </p:sp>
      <p:sp>
        <p:nvSpPr>
          <p:cNvPr id="101" name="Rectangle 100"/>
          <p:cNvSpPr/>
          <p:nvPr/>
        </p:nvSpPr>
        <p:spPr>
          <a:xfrm>
            <a:off x="6490818" y="1379916"/>
            <a:ext cx="2790529" cy="329628"/>
          </a:xfrm>
          <a:prstGeom prst="rect">
            <a:avLst/>
          </a:prstGeom>
          <a:solidFill>
            <a:srgbClr val="CC33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none" lIns="130041" tIns="65020" rIns="130041" bIns="65020" anchor="ctr"/>
          <a:lstStyle/>
          <a:p>
            <a:pPr>
              <a:defRPr/>
            </a:pPr>
            <a:r>
              <a:rPr lang="en-US" sz="1707" b="1" dirty="0"/>
              <a:t>Nov 2017</a:t>
            </a:r>
          </a:p>
        </p:txBody>
      </p:sp>
      <p:sp>
        <p:nvSpPr>
          <p:cNvPr id="112" name="Rectangle 111"/>
          <p:cNvSpPr/>
          <p:nvPr/>
        </p:nvSpPr>
        <p:spPr>
          <a:xfrm>
            <a:off x="9286377" y="1379916"/>
            <a:ext cx="2789123" cy="329630"/>
          </a:xfrm>
          <a:prstGeom prst="rect">
            <a:avLst/>
          </a:prstGeom>
          <a:solidFill>
            <a:srgbClr val="CC33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none" lIns="130041" tIns="65020" rIns="130041" bIns="65020" anchor="ctr"/>
          <a:lstStyle/>
          <a:p>
            <a:pPr>
              <a:defRPr/>
            </a:pPr>
            <a:r>
              <a:rPr lang="en-US" sz="1707" b="1"/>
              <a:t>Dec 2017</a:t>
            </a:r>
            <a:endParaRPr lang="en-US" sz="1707" b="1" dirty="0"/>
          </a:p>
        </p:txBody>
      </p:sp>
      <p:cxnSp>
        <p:nvCxnSpPr>
          <p:cNvPr id="145" name="Straight Connector 144"/>
          <p:cNvCxnSpPr/>
          <p:nvPr/>
        </p:nvCxnSpPr>
        <p:spPr>
          <a:xfrm>
            <a:off x="9972440" y="1771395"/>
            <a:ext cx="0" cy="5685953"/>
          </a:xfrm>
          <a:prstGeom prst="line">
            <a:avLst/>
          </a:prstGeom>
          <a:ln w="3175" cmpd="sng">
            <a:solidFill>
              <a:schemeClr val="accent5"/>
            </a:solidFill>
            <a:prstDash val="dot"/>
          </a:ln>
          <a:effectLst/>
        </p:spPr>
        <p:style>
          <a:lnRef idx="2">
            <a:schemeClr val="accent1"/>
          </a:lnRef>
          <a:fillRef idx="0">
            <a:schemeClr val="accent1"/>
          </a:fillRef>
          <a:effectRef idx="1">
            <a:schemeClr val="accent1"/>
          </a:effectRef>
          <a:fontRef idx="minor">
            <a:schemeClr val="tx1"/>
          </a:fontRef>
        </p:style>
      </p:cxnSp>
      <p:sp>
        <p:nvSpPr>
          <p:cNvPr id="47" name="TextBox 29"/>
          <p:cNvSpPr txBox="1">
            <a:spLocks noChangeArrowheads="1"/>
          </p:cNvSpPr>
          <p:nvPr/>
        </p:nvSpPr>
        <p:spPr bwMode="auto">
          <a:xfrm>
            <a:off x="3271628" y="5611633"/>
            <a:ext cx="1458130" cy="748859"/>
          </a:xfrm>
          <a:prstGeom prst="rect">
            <a:avLst/>
          </a:prstGeom>
          <a:noFill/>
          <a:ln w="9525">
            <a:noFill/>
            <a:miter lim="800000"/>
            <a:headEnd/>
            <a:tailEnd/>
          </a:ln>
        </p:spPr>
        <p:txBody>
          <a:bodyPr wrap="square">
            <a:spAutoFit/>
          </a:bodyPr>
          <a:lstStyle/>
          <a:p>
            <a:pPr algn="ctr"/>
            <a:r>
              <a:rPr lang="en-US" altLang="ja-JP" sz="1422" b="1" dirty="0">
                <a:latin typeface="Calibri" pitchFamily="34" charset="0"/>
              </a:rPr>
              <a:t>PDD</a:t>
            </a:r>
          </a:p>
          <a:p>
            <a:pPr algn="ctr"/>
            <a:r>
              <a:rPr lang="en-US" altLang="ja-JP" sz="1422" b="1" dirty="0">
                <a:solidFill>
                  <a:schemeClr val="hlink"/>
                </a:solidFill>
                <a:latin typeface="Calibri" pitchFamily="34" charset="0"/>
              </a:rPr>
              <a:t>Wed. Oct </a:t>
            </a:r>
            <a:r>
              <a:rPr lang="en-US" altLang="ja-JP" sz="1422" b="1" dirty="0">
                <a:solidFill>
                  <a:schemeClr val="hlink"/>
                </a:solidFill>
                <a:latin typeface="Calibri" pitchFamily="34" charset="0"/>
              </a:rPr>
              <a:t>3</a:t>
            </a:r>
            <a:r>
              <a:rPr lang="en-US" altLang="ja-JP" sz="1422" b="1" baseline="30000" dirty="0">
                <a:solidFill>
                  <a:schemeClr val="hlink"/>
                </a:solidFill>
                <a:latin typeface="Calibri" pitchFamily="34" charset="0"/>
              </a:rPr>
              <a:t>rd</a:t>
            </a:r>
            <a:r>
              <a:rPr lang="en-US" altLang="ja-JP" sz="1422" b="1" dirty="0">
                <a:solidFill>
                  <a:schemeClr val="hlink"/>
                </a:solidFill>
                <a:latin typeface="Calibri" pitchFamily="34" charset="0"/>
              </a:rPr>
              <a:t>  </a:t>
            </a:r>
          </a:p>
          <a:p>
            <a:pPr algn="ctr"/>
            <a:r>
              <a:rPr lang="en-US" altLang="ja-JP" sz="1422" b="1" dirty="0">
                <a:solidFill>
                  <a:schemeClr val="hlink"/>
                </a:solidFill>
                <a:latin typeface="Calibri" pitchFamily="34" charset="0"/>
              </a:rPr>
              <a:t>1559</a:t>
            </a:r>
            <a:endParaRPr lang="en-US" altLang="ja-JP" sz="1422" b="1" dirty="0">
              <a:solidFill>
                <a:schemeClr val="hlink"/>
              </a:solidFill>
              <a:latin typeface="Calibri" pitchFamily="34" charset="0"/>
            </a:endParaRPr>
          </a:p>
        </p:txBody>
      </p:sp>
      <p:sp>
        <p:nvSpPr>
          <p:cNvPr id="48" name="Diamond 47"/>
          <p:cNvSpPr>
            <a:spLocks noChangeArrowheads="1"/>
          </p:cNvSpPr>
          <p:nvPr/>
        </p:nvSpPr>
        <p:spPr bwMode="auto">
          <a:xfrm>
            <a:off x="3891407" y="5248756"/>
            <a:ext cx="231878" cy="280506"/>
          </a:xfrm>
          <a:prstGeom prst="diamond">
            <a:avLst/>
          </a:prstGeom>
          <a:solidFill>
            <a:srgbClr val="FF0000"/>
          </a:solidFill>
          <a:ln w="38100">
            <a:solidFill>
              <a:schemeClr val="tx1"/>
            </a:solidFill>
            <a:miter lim="800000"/>
            <a:headEnd/>
            <a:tailEnd/>
          </a:ln>
          <a:effectLst>
            <a:outerShdw blurRad="63500" dist="23000" dir="5400000" rotWithShape="0">
              <a:srgbClr val="000000">
                <a:alpha val="34999"/>
              </a:srgbClr>
            </a:outerShdw>
          </a:effectLst>
        </p:spPr>
        <p:txBody>
          <a:bodyPr anchor="ctr"/>
          <a:lstStyle/>
          <a:p>
            <a:pPr>
              <a:defRPr/>
            </a:pPr>
            <a:r>
              <a:rPr lang="en-US" altLang="ja-JP" sz="4267" dirty="0">
                <a:solidFill>
                  <a:srgbClr val="FFFFFF"/>
                </a:solidFill>
                <a:latin typeface="Calibri" pitchFamily="34" charset="0"/>
                <a:ea typeface="ＭＳ Ｐゴシック" pitchFamily="33" charset="-128"/>
                <a:cs typeface="ＭＳ Ｐゴシック" pitchFamily="33" charset="-128"/>
              </a:rPr>
              <a:t> </a:t>
            </a:r>
          </a:p>
        </p:txBody>
      </p:sp>
      <p:sp>
        <p:nvSpPr>
          <p:cNvPr id="51" name="TextBox 29"/>
          <p:cNvSpPr txBox="1">
            <a:spLocks noChangeArrowheads="1"/>
          </p:cNvSpPr>
          <p:nvPr/>
        </p:nvSpPr>
        <p:spPr bwMode="auto">
          <a:xfrm>
            <a:off x="4765814" y="5602554"/>
            <a:ext cx="1352073" cy="530017"/>
          </a:xfrm>
          <a:prstGeom prst="rect">
            <a:avLst/>
          </a:prstGeom>
          <a:noFill/>
          <a:ln w="9525">
            <a:noFill/>
            <a:miter lim="800000"/>
            <a:headEnd/>
            <a:tailEnd/>
          </a:ln>
        </p:spPr>
        <p:txBody>
          <a:bodyPr wrap="square">
            <a:spAutoFit/>
          </a:bodyPr>
          <a:lstStyle/>
          <a:p>
            <a:pPr algn="ctr"/>
            <a:r>
              <a:rPr lang="en-US" altLang="ja-JP" sz="1422" b="1" dirty="0">
                <a:latin typeface="Calibri" pitchFamily="34" charset="0"/>
              </a:rPr>
              <a:t>CDD</a:t>
            </a:r>
          </a:p>
          <a:p>
            <a:pPr algn="ctr"/>
            <a:r>
              <a:rPr lang="en-US" altLang="ja-JP" sz="1422" b="1" dirty="0">
                <a:solidFill>
                  <a:schemeClr val="hlink"/>
                </a:solidFill>
                <a:latin typeface="Calibri" pitchFamily="34" charset="0"/>
              </a:rPr>
              <a:t>Wed. </a:t>
            </a:r>
            <a:r>
              <a:rPr lang="en-US" altLang="ja-JP" sz="1422" b="1" dirty="0">
                <a:solidFill>
                  <a:schemeClr val="hlink"/>
                </a:solidFill>
                <a:latin typeface="Calibri" pitchFamily="34" charset="0"/>
              </a:rPr>
              <a:t>Oct 17</a:t>
            </a:r>
            <a:r>
              <a:rPr lang="en-US" altLang="ja-JP" sz="1422" b="1" baseline="30000" dirty="0">
                <a:solidFill>
                  <a:schemeClr val="hlink"/>
                </a:solidFill>
                <a:latin typeface="Calibri" pitchFamily="34" charset="0"/>
              </a:rPr>
              <a:t>th </a:t>
            </a:r>
            <a:r>
              <a:rPr lang="en-US" altLang="ja-JP" sz="1422" b="1" dirty="0">
                <a:solidFill>
                  <a:schemeClr val="hlink"/>
                </a:solidFill>
                <a:latin typeface="Calibri" pitchFamily="34" charset="0"/>
              </a:rPr>
              <a:t> </a:t>
            </a:r>
            <a:endParaRPr lang="en-US" altLang="ja-JP" sz="1422" b="1" dirty="0">
              <a:solidFill>
                <a:schemeClr val="hlink"/>
              </a:solidFill>
              <a:latin typeface="Calibri" pitchFamily="34" charset="0"/>
            </a:endParaRPr>
          </a:p>
        </p:txBody>
      </p:sp>
      <p:sp>
        <p:nvSpPr>
          <p:cNvPr id="52" name="Diamond 51"/>
          <p:cNvSpPr>
            <a:spLocks noChangeArrowheads="1"/>
          </p:cNvSpPr>
          <p:nvPr/>
        </p:nvSpPr>
        <p:spPr bwMode="auto">
          <a:xfrm>
            <a:off x="5140883" y="5251185"/>
            <a:ext cx="231878" cy="280506"/>
          </a:xfrm>
          <a:prstGeom prst="diamond">
            <a:avLst/>
          </a:prstGeom>
          <a:solidFill>
            <a:srgbClr val="FF0000"/>
          </a:solidFill>
          <a:ln w="38100">
            <a:solidFill>
              <a:schemeClr val="tx1"/>
            </a:solidFill>
            <a:miter lim="800000"/>
            <a:headEnd/>
            <a:tailEnd/>
          </a:ln>
          <a:effectLst>
            <a:outerShdw blurRad="63500" dist="23000" dir="5400000" rotWithShape="0">
              <a:srgbClr val="000000">
                <a:alpha val="34999"/>
              </a:srgbClr>
            </a:outerShdw>
          </a:effectLst>
        </p:spPr>
        <p:txBody>
          <a:bodyPr anchor="ctr"/>
          <a:lstStyle/>
          <a:p>
            <a:pPr>
              <a:defRPr/>
            </a:pPr>
            <a:r>
              <a:rPr lang="en-US" altLang="ja-JP" sz="4267" dirty="0">
                <a:solidFill>
                  <a:srgbClr val="FFFFFF"/>
                </a:solidFill>
                <a:latin typeface="Calibri" pitchFamily="34" charset="0"/>
                <a:ea typeface="ＭＳ Ｐゴシック" pitchFamily="33" charset="-128"/>
                <a:cs typeface="ＭＳ Ｐゴシック" pitchFamily="33" charset="-128"/>
              </a:rPr>
              <a:t> </a:t>
            </a:r>
          </a:p>
        </p:txBody>
      </p:sp>
      <p:sp>
        <p:nvSpPr>
          <p:cNvPr id="55" name="TextBox 29"/>
          <p:cNvSpPr txBox="1">
            <a:spLocks noChangeArrowheads="1"/>
          </p:cNvSpPr>
          <p:nvPr/>
        </p:nvSpPr>
        <p:spPr bwMode="auto">
          <a:xfrm>
            <a:off x="9897526" y="5586576"/>
            <a:ext cx="1279300" cy="748859"/>
          </a:xfrm>
          <a:prstGeom prst="rect">
            <a:avLst/>
          </a:prstGeom>
          <a:noFill/>
          <a:ln w="9525">
            <a:noFill/>
            <a:miter lim="800000"/>
            <a:headEnd/>
            <a:tailEnd/>
          </a:ln>
        </p:spPr>
        <p:txBody>
          <a:bodyPr wrap="square">
            <a:spAutoFit/>
          </a:bodyPr>
          <a:lstStyle/>
          <a:p>
            <a:pPr algn="ctr"/>
            <a:r>
              <a:rPr lang="en-US" altLang="ja-JP" sz="1422" b="1" dirty="0">
                <a:latin typeface="Calibri" pitchFamily="34" charset="0"/>
              </a:rPr>
              <a:t>CDR</a:t>
            </a:r>
          </a:p>
          <a:p>
            <a:pPr algn="ctr"/>
            <a:r>
              <a:rPr lang="en-US" altLang="ja-JP" sz="1422" b="1" dirty="0">
                <a:solidFill>
                  <a:schemeClr val="hlink"/>
                </a:solidFill>
                <a:latin typeface="Calibri" pitchFamily="34" charset="0"/>
              </a:rPr>
              <a:t>Wed </a:t>
            </a:r>
            <a:endParaRPr lang="en-US" altLang="ja-JP" sz="1422" b="1" dirty="0">
              <a:solidFill>
                <a:schemeClr val="hlink"/>
              </a:solidFill>
              <a:latin typeface="Calibri" pitchFamily="34" charset="0"/>
            </a:endParaRPr>
          </a:p>
          <a:p>
            <a:pPr algn="ctr"/>
            <a:r>
              <a:rPr lang="en-US" altLang="ja-JP" sz="1422" b="1" dirty="0">
                <a:solidFill>
                  <a:schemeClr val="hlink"/>
                </a:solidFill>
                <a:latin typeface="Calibri" pitchFamily="34" charset="0"/>
              </a:rPr>
              <a:t>Dec. 5</a:t>
            </a:r>
            <a:r>
              <a:rPr lang="en-US" altLang="ja-JP" sz="1422" b="1" baseline="30000" dirty="0">
                <a:solidFill>
                  <a:schemeClr val="hlink"/>
                </a:solidFill>
                <a:latin typeface="Calibri" pitchFamily="34" charset="0"/>
              </a:rPr>
              <a:t>th</a:t>
            </a:r>
            <a:r>
              <a:rPr lang="en-US" altLang="ja-JP" sz="1422" b="1" dirty="0">
                <a:solidFill>
                  <a:schemeClr val="hlink"/>
                </a:solidFill>
                <a:latin typeface="Calibri" pitchFamily="34" charset="0"/>
              </a:rPr>
              <a:t> / 12</a:t>
            </a:r>
            <a:r>
              <a:rPr lang="en-US" altLang="ja-JP" sz="1422" b="1" baseline="30000" dirty="0">
                <a:solidFill>
                  <a:schemeClr val="hlink"/>
                </a:solidFill>
                <a:latin typeface="Calibri" pitchFamily="34" charset="0"/>
              </a:rPr>
              <a:t>th</a:t>
            </a:r>
            <a:r>
              <a:rPr lang="en-US" altLang="ja-JP" sz="1422" b="1" dirty="0">
                <a:solidFill>
                  <a:schemeClr val="hlink"/>
                </a:solidFill>
                <a:latin typeface="Calibri" pitchFamily="34" charset="0"/>
              </a:rPr>
              <a:t> </a:t>
            </a:r>
            <a:endParaRPr lang="en-US" altLang="ja-JP" sz="1422" b="1" dirty="0">
              <a:solidFill>
                <a:schemeClr val="hlink"/>
              </a:solidFill>
              <a:latin typeface="Calibri" pitchFamily="34" charset="0"/>
            </a:endParaRPr>
          </a:p>
        </p:txBody>
      </p:sp>
      <p:sp>
        <p:nvSpPr>
          <p:cNvPr id="56" name="Diamond 55"/>
          <p:cNvSpPr>
            <a:spLocks noChangeArrowheads="1"/>
          </p:cNvSpPr>
          <p:nvPr/>
        </p:nvSpPr>
        <p:spPr bwMode="auto">
          <a:xfrm>
            <a:off x="10331270" y="5244987"/>
            <a:ext cx="231878" cy="280506"/>
          </a:xfrm>
          <a:prstGeom prst="diamond">
            <a:avLst/>
          </a:prstGeom>
          <a:solidFill>
            <a:srgbClr val="FF0000"/>
          </a:solidFill>
          <a:ln w="38100">
            <a:solidFill>
              <a:schemeClr val="tx1"/>
            </a:solidFill>
            <a:miter lim="800000"/>
            <a:headEnd/>
            <a:tailEnd/>
          </a:ln>
          <a:effectLst>
            <a:outerShdw blurRad="63500" dist="23000" dir="5400000" rotWithShape="0">
              <a:srgbClr val="000000">
                <a:alpha val="34999"/>
              </a:srgbClr>
            </a:outerShdw>
          </a:effectLst>
        </p:spPr>
        <p:txBody>
          <a:bodyPr anchor="ctr"/>
          <a:lstStyle/>
          <a:p>
            <a:pPr>
              <a:defRPr/>
            </a:pPr>
            <a:r>
              <a:rPr lang="en-US" altLang="ja-JP" sz="4267" dirty="0">
                <a:solidFill>
                  <a:srgbClr val="FFFFFF"/>
                </a:solidFill>
                <a:latin typeface="Calibri" pitchFamily="34" charset="0"/>
                <a:ea typeface="ＭＳ Ｐゴシック" pitchFamily="33" charset="-128"/>
                <a:cs typeface="ＭＳ Ｐゴシック" pitchFamily="33" charset="-128"/>
              </a:rPr>
              <a:t> </a:t>
            </a:r>
          </a:p>
        </p:txBody>
      </p:sp>
      <p:sp>
        <p:nvSpPr>
          <p:cNvPr id="93" name="TextBox 29"/>
          <p:cNvSpPr txBox="1">
            <a:spLocks noChangeArrowheads="1"/>
          </p:cNvSpPr>
          <p:nvPr/>
        </p:nvSpPr>
        <p:spPr bwMode="auto">
          <a:xfrm>
            <a:off x="80560" y="2371009"/>
            <a:ext cx="1506765" cy="748859"/>
          </a:xfrm>
          <a:prstGeom prst="rect">
            <a:avLst/>
          </a:prstGeom>
          <a:noFill/>
          <a:ln w="9525">
            <a:noFill/>
            <a:miter lim="800000"/>
            <a:headEnd/>
            <a:tailEnd/>
          </a:ln>
        </p:spPr>
        <p:txBody>
          <a:bodyPr wrap="square">
            <a:spAutoFit/>
          </a:bodyPr>
          <a:lstStyle/>
          <a:p>
            <a:pPr algn="ctr"/>
            <a:r>
              <a:rPr lang="en-US" altLang="ja-JP" sz="1422" b="1" dirty="0">
                <a:latin typeface="Calibri" pitchFamily="34" charset="0"/>
              </a:rPr>
              <a:t>Topic</a:t>
            </a:r>
          </a:p>
          <a:p>
            <a:pPr algn="ctr"/>
            <a:r>
              <a:rPr lang="en-US" altLang="ja-JP" sz="1422" b="1" dirty="0">
                <a:latin typeface="Calibri" pitchFamily="34" charset="0"/>
              </a:rPr>
              <a:t>Presentations</a:t>
            </a:r>
          </a:p>
          <a:p>
            <a:pPr algn="ctr"/>
            <a:r>
              <a:rPr lang="en-US" altLang="ja-JP" sz="1422" b="1" dirty="0">
                <a:solidFill>
                  <a:schemeClr val="hlink"/>
                </a:solidFill>
                <a:latin typeface="Calibri" pitchFamily="34" charset="0"/>
              </a:rPr>
              <a:t>Wed. </a:t>
            </a:r>
            <a:r>
              <a:rPr lang="en-US" altLang="ja-JP" sz="1422" b="1" dirty="0">
                <a:solidFill>
                  <a:schemeClr val="hlink"/>
                </a:solidFill>
                <a:latin typeface="Calibri" pitchFamily="34" charset="0"/>
              </a:rPr>
              <a:t>Aug. 29</a:t>
            </a:r>
            <a:r>
              <a:rPr lang="en-US" altLang="ja-JP" sz="1422" b="1" baseline="30000" dirty="0">
                <a:solidFill>
                  <a:schemeClr val="hlink"/>
                </a:solidFill>
                <a:latin typeface="Calibri" pitchFamily="34" charset="0"/>
              </a:rPr>
              <a:t>th</a:t>
            </a:r>
            <a:r>
              <a:rPr lang="en-US" altLang="ja-JP" sz="1422" b="1" dirty="0">
                <a:solidFill>
                  <a:schemeClr val="hlink"/>
                </a:solidFill>
                <a:latin typeface="Calibri" pitchFamily="34" charset="0"/>
              </a:rPr>
              <a:t> </a:t>
            </a:r>
            <a:endParaRPr lang="en-US" altLang="ja-JP" sz="1422" b="1" dirty="0">
              <a:solidFill>
                <a:schemeClr val="hlink"/>
              </a:solidFill>
              <a:latin typeface="Calibri" pitchFamily="34" charset="0"/>
            </a:endParaRPr>
          </a:p>
        </p:txBody>
      </p:sp>
      <p:sp>
        <p:nvSpPr>
          <p:cNvPr id="94" name="Diamond 93"/>
          <p:cNvSpPr>
            <a:spLocks noChangeArrowheads="1"/>
          </p:cNvSpPr>
          <p:nvPr/>
        </p:nvSpPr>
        <p:spPr bwMode="auto">
          <a:xfrm>
            <a:off x="767793" y="2019640"/>
            <a:ext cx="231878" cy="280506"/>
          </a:xfrm>
          <a:prstGeom prst="diamond">
            <a:avLst/>
          </a:prstGeom>
          <a:solidFill>
            <a:srgbClr val="FFFF00"/>
          </a:solidFill>
          <a:ln w="38100">
            <a:solidFill>
              <a:schemeClr val="tx1"/>
            </a:solidFill>
            <a:miter lim="800000"/>
            <a:headEnd/>
            <a:tailEnd/>
          </a:ln>
          <a:effectLst>
            <a:outerShdw blurRad="63500" dist="23000" dir="5400000" rotWithShape="0">
              <a:srgbClr val="000000">
                <a:alpha val="34999"/>
              </a:srgbClr>
            </a:outerShdw>
          </a:effectLst>
        </p:spPr>
        <p:txBody>
          <a:bodyPr anchor="ctr"/>
          <a:lstStyle/>
          <a:p>
            <a:pPr>
              <a:defRPr/>
            </a:pPr>
            <a:r>
              <a:rPr lang="en-US" altLang="ja-JP" sz="4267" dirty="0">
                <a:solidFill>
                  <a:srgbClr val="FFFFFF"/>
                </a:solidFill>
                <a:latin typeface="Calibri" pitchFamily="34" charset="0"/>
                <a:ea typeface="ＭＳ Ｐゴシック" pitchFamily="33" charset="-128"/>
                <a:cs typeface="ＭＳ Ｐゴシック" pitchFamily="33" charset="-128"/>
              </a:rPr>
              <a:t> </a:t>
            </a:r>
          </a:p>
        </p:txBody>
      </p:sp>
      <p:sp>
        <p:nvSpPr>
          <p:cNvPr id="96" name="TextBox 29"/>
          <p:cNvSpPr txBox="1">
            <a:spLocks noChangeArrowheads="1"/>
          </p:cNvSpPr>
          <p:nvPr/>
        </p:nvSpPr>
        <p:spPr bwMode="auto">
          <a:xfrm>
            <a:off x="1588252" y="2380762"/>
            <a:ext cx="1240540" cy="748859"/>
          </a:xfrm>
          <a:prstGeom prst="rect">
            <a:avLst/>
          </a:prstGeom>
          <a:noFill/>
          <a:ln w="9525">
            <a:noFill/>
            <a:miter lim="800000"/>
            <a:headEnd/>
            <a:tailEnd/>
          </a:ln>
        </p:spPr>
        <p:txBody>
          <a:bodyPr wrap="square">
            <a:spAutoFit/>
          </a:bodyPr>
          <a:lstStyle/>
          <a:p>
            <a:pPr algn="ctr"/>
            <a:r>
              <a:rPr lang="en-US" altLang="ja-JP" sz="1422" b="1" dirty="0">
                <a:latin typeface="Calibri" pitchFamily="34" charset="0"/>
              </a:rPr>
              <a:t>Teams &amp; advisors set </a:t>
            </a:r>
          </a:p>
          <a:p>
            <a:pPr algn="ctr"/>
            <a:r>
              <a:rPr lang="en-US" altLang="ja-JP" sz="1422" b="1" dirty="0">
                <a:solidFill>
                  <a:schemeClr val="hlink"/>
                </a:solidFill>
                <a:latin typeface="Calibri" pitchFamily="34" charset="0"/>
              </a:rPr>
              <a:t>Wed. Sep </a:t>
            </a:r>
            <a:r>
              <a:rPr lang="en-US" altLang="ja-JP" sz="1422" b="1" dirty="0">
                <a:solidFill>
                  <a:schemeClr val="hlink"/>
                </a:solidFill>
                <a:latin typeface="Calibri" pitchFamily="34" charset="0"/>
              </a:rPr>
              <a:t>12</a:t>
            </a:r>
            <a:endParaRPr lang="en-US" altLang="ja-JP" sz="1422" b="1" dirty="0">
              <a:solidFill>
                <a:schemeClr val="hlink"/>
              </a:solidFill>
              <a:latin typeface="Calibri" pitchFamily="34" charset="0"/>
            </a:endParaRPr>
          </a:p>
        </p:txBody>
      </p:sp>
      <p:sp>
        <p:nvSpPr>
          <p:cNvPr id="98" name="Diamond 97"/>
          <p:cNvSpPr>
            <a:spLocks noChangeArrowheads="1"/>
          </p:cNvSpPr>
          <p:nvPr/>
        </p:nvSpPr>
        <p:spPr bwMode="auto">
          <a:xfrm>
            <a:off x="2090430" y="2029394"/>
            <a:ext cx="231878" cy="280506"/>
          </a:xfrm>
          <a:prstGeom prst="diamond">
            <a:avLst/>
          </a:prstGeom>
          <a:solidFill>
            <a:srgbClr val="FFFF00"/>
          </a:solidFill>
          <a:ln w="38100">
            <a:solidFill>
              <a:schemeClr val="tx1"/>
            </a:solidFill>
            <a:miter lim="800000"/>
            <a:headEnd/>
            <a:tailEnd/>
          </a:ln>
          <a:effectLst>
            <a:outerShdw blurRad="63500" dist="23000" dir="5400000" rotWithShape="0">
              <a:srgbClr val="000000">
                <a:alpha val="34999"/>
              </a:srgbClr>
            </a:outerShdw>
          </a:effectLst>
        </p:spPr>
        <p:txBody>
          <a:bodyPr anchor="ctr"/>
          <a:lstStyle/>
          <a:p>
            <a:pPr>
              <a:defRPr/>
            </a:pPr>
            <a:r>
              <a:rPr lang="en-US" altLang="ja-JP" sz="4267" dirty="0">
                <a:solidFill>
                  <a:srgbClr val="FFFFFF"/>
                </a:solidFill>
                <a:latin typeface="Calibri" pitchFamily="34" charset="0"/>
                <a:ea typeface="ＭＳ Ｐゴシック" pitchFamily="33" charset="-128"/>
                <a:cs typeface="ＭＳ Ｐゴシック" pitchFamily="33" charset="-128"/>
              </a:rPr>
              <a:t> </a:t>
            </a:r>
          </a:p>
        </p:txBody>
      </p:sp>
      <p:sp>
        <p:nvSpPr>
          <p:cNvPr id="2" name="Slide Number Placeholder 1"/>
          <p:cNvSpPr>
            <a:spLocks noGrp="1"/>
          </p:cNvSpPr>
          <p:nvPr>
            <p:ph type="sldNum" sz="quarter" idx="12"/>
          </p:nvPr>
        </p:nvSpPr>
        <p:spPr/>
        <p:txBody>
          <a:bodyPr/>
          <a:lstStyle/>
          <a:p>
            <a:fld id="{86CB4B4D-7CA3-9044-876B-883B54F8677D}" type="slidenum">
              <a:rPr lang="uk-UA" smtClean="0"/>
              <a:t>36</a:t>
            </a:fld>
            <a:endParaRPr lang="uk-UA"/>
          </a:p>
        </p:txBody>
      </p:sp>
      <p:cxnSp>
        <p:nvCxnSpPr>
          <p:cNvPr id="99" name="Straight Connector 98"/>
          <p:cNvCxnSpPr/>
          <p:nvPr/>
        </p:nvCxnSpPr>
        <p:spPr>
          <a:xfrm flipV="1">
            <a:off x="778287" y="595279"/>
            <a:ext cx="11518817"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3" name="TextBox 29"/>
          <p:cNvSpPr txBox="1">
            <a:spLocks noChangeArrowheads="1"/>
          </p:cNvSpPr>
          <p:nvPr/>
        </p:nvSpPr>
        <p:spPr bwMode="auto">
          <a:xfrm>
            <a:off x="2577076" y="4486819"/>
            <a:ext cx="2344619" cy="530017"/>
          </a:xfrm>
          <a:prstGeom prst="rect">
            <a:avLst/>
          </a:prstGeom>
          <a:noFill/>
          <a:ln w="9525">
            <a:noFill/>
            <a:miter lim="800000"/>
            <a:headEnd/>
            <a:tailEnd/>
          </a:ln>
        </p:spPr>
        <p:txBody>
          <a:bodyPr wrap="square">
            <a:spAutoFit/>
          </a:bodyPr>
          <a:lstStyle/>
          <a:p>
            <a:pPr algn="ctr"/>
            <a:r>
              <a:rPr lang="en-US" altLang="ja-JP" sz="1422" b="1" dirty="0">
                <a:latin typeface="Calibri" pitchFamily="34" charset="0"/>
              </a:rPr>
              <a:t>Draft PDD to Instructor</a:t>
            </a:r>
          </a:p>
          <a:p>
            <a:pPr algn="ctr"/>
            <a:r>
              <a:rPr lang="en-US" altLang="ja-JP" sz="1422" b="1" dirty="0">
                <a:solidFill>
                  <a:schemeClr val="hlink"/>
                </a:solidFill>
                <a:latin typeface="Calibri" pitchFamily="34" charset="0"/>
              </a:rPr>
              <a:t>Fri. </a:t>
            </a:r>
            <a:r>
              <a:rPr lang="en-US" altLang="ja-JP" sz="1422" b="1" dirty="0">
                <a:solidFill>
                  <a:schemeClr val="hlink"/>
                </a:solidFill>
                <a:latin typeface="Calibri" pitchFamily="34" charset="0"/>
              </a:rPr>
              <a:t>Sep. 28</a:t>
            </a:r>
            <a:r>
              <a:rPr lang="en-US" altLang="ja-JP" sz="1422" b="1" baseline="30000" dirty="0">
                <a:solidFill>
                  <a:schemeClr val="hlink"/>
                </a:solidFill>
                <a:latin typeface="Calibri" pitchFamily="34" charset="0"/>
              </a:rPr>
              <a:t>th</a:t>
            </a:r>
            <a:r>
              <a:rPr lang="en-US" altLang="ja-JP" sz="1422" b="1" dirty="0">
                <a:solidFill>
                  <a:schemeClr val="hlink"/>
                </a:solidFill>
                <a:latin typeface="Calibri" pitchFamily="34" charset="0"/>
              </a:rPr>
              <a:t> 2359</a:t>
            </a:r>
            <a:endParaRPr lang="en-US" altLang="ja-JP" sz="1422" b="1" dirty="0">
              <a:solidFill>
                <a:schemeClr val="hlink"/>
              </a:solidFill>
              <a:latin typeface="Calibri" pitchFamily="34" charset="0"/>
            </a:endParaRPr>
          </a:p>
        </p:txBody>
      </p:sp>
      <p:sp>
        <p:nvSpPr>
          <p:cNvPr id="44" name="Diamond 43"/>
          <p:cNvSpPr>
            <a:spLocks noChangeArrowheads="1"/>
          </p:cNvSpPr>
          <p:nvPr/>
        </p:nvSpPr>
        <p:spPr bwMode="auto">
          <a:xfrm>
            <a:off x="3549571" y="4171546"/>
            <a:ext cx="231878" cy="280506"/>
          </a:xfrm>
          <a:prstGeom prst="diamond">
            <a:avLst/>
          </a:prstGeom>
          <a:solidFill>
            <a:srgbClr val="FF0000"/>
          </a:solidFill>
          <a:ln w="38100">
            <a:solidFill>
              <a:schemeClr val="tx1"/>
            </a:solidFill>
            <a:miter lim="800000"/>
            <a:headEnd/>
            <a:tailEnd/>
          </a:ln>
          <a:effectLst>
            <a:outerShdw blurRad="63500" dist="23000" dir="5400000" rotWithShape="0">
              <a:srgbClr val="000000">
                <a:alpha val="34999"/>
              </a:srgbClr>
            </a:outerShdw>
          </a:effectLst>
        </p:spPr>
        <p:txBody>
          <a:bodyPr anchor="ctr"/>
          <a:lstStyle/>
          <a:p>
            <a:pPr>
              <a:defRPr/>
            </a:pPr>
            <a:r>
              <a:rPr lang="en-US" altLang="ja-JP" sz="4267" dirty="0">
                <a:solidFill>
                  <a:srgbClr val="FFFFFF"/>
                </a:solidFill>
                <a:latin typeface="Calibri" pitchFamily="34" charset="0"/>
                <a:ea typeface="ＭＳ Ｐゴシック" pitchFamily="33" charset="-128"/>
                <a:cs typeface="ＭＳ Ｐゴシック" pitchFamily="33" charset="-128"/>
              </a:rPr>
              <a:t> </a:t>
            </a:r>
          </a:p>
        </p:txBody>
      </p:sp>
      <p:sp>
        <p:nvSpPr>
          <p:cNvPr id="45" name="TextBox 29"/>
          <p:cNvSpPr txBox="1">
            <a:spLocks noChangeArrowheads="1"/>
          </p:cNvSpPr>
          <p:nvPr/>
        </p:nvSpPr>
        <p:spPr bwMode="auto">
          <a:xfrm>
            <a:off x="1933084" y="3594322"/>
            <a:ext cx="2344619" cy="530017"/>
          </a:xfrm>
          <a:prstGeom prst="rect">
            <a:avLst/>
          </a:prstGeom>
          <a:noFill/>
          <a:ln w="9525">
            <a:noFill/>
            <a:miter lim="800000"/>
            <a:headEnd/>
            <a:tailEnd/>
          </a:ln>
        </p:spPr>
        <p:txBody>
          <a:bodyPr wrap="square">
            <a:spAutoFit/>
          </a:bodyPr>
          <a:lstStyle/>
          <a:p>
            <a:pPr algn="ctr"/>
            <a:r>
              <a:rPr lang="en-US" altLang="ja-JP" sz="1422" b="1" dirty="0">
                <a:latin typeface="Calibri" pitchFamily="34" charset="0"/>
              </a:rPr>
              <a:t>Draft PDD to Advisor</a:t>
            </a:r>
          </a:p>
          <a:p>
            <a:pPr algn="ctr"/>
            <a:r>
              <a:rPr lang="en-US" altLang="ja-JP" sz="1422" b="1" dirty="0">
                <a:solidFill>
                  <a:schemeClr val="hlink"/>
                </a:solidFill>
                <a:latin typeface="Calibri" pitchFamily="34" charset="0"/>
              </a:rPr>
              <a:t>Friday, </a:t>
            </a:r>
            <a:r>
              <a:rPr lang="en-US" altLang="ja-JP" sz="1422" b="1" dirty="0">
                <a:solidFill>
                  <a:schemeClr val="hlink"/>
                </a:solidFill>
                <a:latin typeface="Calibri" pitchFamily="34" charset="0"/>
              </a:rPr>
              <a:t>Sep. 21</a:t>
            </a:r>
            <a:r>
              <a:rPr lang="en-US" altLang="ja-JP" sz="1422" b="1" baseline="30000" dirty="0">
                <a:solidFill>
                  <a:schemeClr val="hlink"/>
                </a:solidFill>
                <a:latin typeface="Calibri" pitchFamily="34" charset="0"/>
              </a:rPr>
              <a:t>st</a:t>
            </a:r>
            <a:r>
              <a:rPr lang="en-US" altLang="ja-JP" sz="1422" b="1" dirty="0">
                <a:solidFill>
                  <a:schemeClr val="hlink"/>
                </a:solidFill>
                <a:latin typeface="Calibri" pitchFamily="34" charset="0"/>
              </a:rPr>
              <a:t> 2359</a:t>
            </a:r>
            <a:endParaRPr lang="en-US" altLang="ja-JP" sz="1422" b="1" dirty="0">
              <a:solidFill>
                <a:schemeClr val="hlink"/>
              </a:solidFill>
              <a:latin typeface="Calibri" pitchFamily="34" charset="0"/>
            </a:endParaRPr>
          </a:p>
        </p:txBody>
      </p:sp>
      <p:sp>
        <p:nvSpPr>
          <p:cNvPr id="46" name="Diamond 45"/>
          <p:cNvSpPr>
            <a:spLocks noChangeArrowheads="1"/>
          </p:cNvSpPr>
          <p:nvPr/>
        </p:nvSpPr>
        <p:spPr bwMode="auto">
          <a:xfrm>
            <a:off x="2881515" y="3242953"/>
            <a:ext cx="231878" cy="280506"/>
          </a:xfrm>
          <a:prstGeom prst="diamond">
            <a:avLst/>
          </a:prstGeom>
          <a:solidFill>
            <a:srgbClr val="FF0000"/>
          </a:solidFill>
          <a:ln w="38100">
            <a:solidFill>
              <a:schemeClr val="tx1"/>
            </a:solidFill>
            <a:miter lim="800000"/>
            <a:headEnd/>
            <a:tailEnd/>
          </a:ln>
          <a:effectLst>
            <a:outerShdw blurRad="63500" dist="23000" dir="5400000" rotWithShape="0">
              <a:srgbClr val="000000">
                <a:alpha val="34999"/>
              </a:srgbClr>
            </a:outerShdw>
          </a:effectLst>
        </p:spPr>
        <p:txBody>
          <a:bodyPr anchor="ctr"/>
          <a:lstStyle/>
          <a:p>
            <a:pPr>
              <a:defRPr/>
            </a:pPr>
            <a:r>
              <a:rPr lang="en-US" altLang="ja-JP" sz="4267" dirty="0">
                <a:solidFill>
                  <a:srgbClr val="FFFFFF"/>
                </a:solidFill>
                <a:latin typeface="Calibri" pitchFamily="34" charset="0"/>
                <a:ea typeface="ＭＳ Ｐゴシック" pitchFamily="33" charset="-128"/>
                <a:cs typeface="ＭＳ Ｐゴシック" pitchFamily="33" charset="-128"/>
              </a:rPr>
              <a:t> </a:t>
            </a:r>
          </a:p>
        </p:txBody>
      </p:sp>
      <p:sp>
        <p:nvSpPr>
          <p:cNvPr id="41" name="TextBox 29"/>
          <p:cNvSpPr txBox="1">
            <a:spLocks noChangeArrowheads="1"/>
          </p:cNvSpPr>
          <p:nvPr/>
        </p:nvSpPr>
        <p:spPr bwMode="auto">
          <a:xfrm>
            <a:off x="7330320" y="5600636"/>
            <a:ext cx="1052352" cy="748859"/>
          </a:xfrm>
          <a:prstGeom prst="rect">
            <a:avLst/>
          </a:prstGeom>
          <a:noFill/>
          <a:ln w="9525">
            <a:noFill/>
            <a:miter lim="800000"/>
            <a:headEnd/>
            <a:tailEnd/>
          </a:ln>
        </p:spPr>
        <p:txBody>
          <a:bodyPr wrap="square">
            <a:spAutoFit/>
          </a:bodyPr>
          <a:lstStyle/>
          <a:p>
            <a:pPr algn="ctr"/>
            <a:r>
              <a:rPr lang="en-US" altLang="ja-JP" sz="1422" b="1" dirty="0">
                <a:latin typeface="Calibri" pitchFamily="34" charset="0"/>
              </a:rPr>
              <a:t>PDR</a:t>
            </a:r>
            <a:endParaRPr lang="en-US" altLang="ja-JP" sz="1422" b="1" dirty="0">
              <a:latin typeface="Calibri" pitchFamily="34" charset="0"/>
            </a:endParaRPr>
          </a:p>
          <a:p>
            <a:pPr algn="ctr"/>
            <a:r>
              <a:rPr lang="en-US" altLang="ja-JP" sz="1422" b="1" dirty="0">
                <a:solidFill>
                  <a:schemeClr val="hlink"/>
                </a:solidFill>
                <a:latin typeface="Calibri" pitchFamily="34" charset="0"/>
              </a:rPr>
              <a:t>Wed. </a:t>
            </a:r>
            <a:r>
              <a:rPr lang="en-US" altLang="ja-JP" sz="1422" b="1" dirty="0">
                <a:solidFill>
                  <a:schemeClr val="hlink"/>
                </a:solidFill>
                <a:latin typeface="Calibri" pitchFamily="34" charset="0"/>
              </a:rPr>
              <a:t>Nov. 14</a:t>
            </a:r>
            <a:r>
              <a:rPr lang="en-US" altLang="ja-JP" sz="1422" b="1" baseline="30000" dirty="0">
                <a:solidFill>
                  <a:schemeClr val="hlink"/>
                </a:solidFill>
                <a:latin typeface="Calibri" pitchFamily="34" charset="0"/>
              </a:rPr>
              <a:t>th</a:t>
            </a:r>
            <a:r>
              <a:rPr lang="en-US" altLang="ja-JP" sz="1422" b="1" dirty="0">
                <a:solidFill>
                  <a:schemeClr val="hlink"/>
                </a:solidFill>
                <a:latin typeface="Calibri" pitchFamily="34" charset="0"/>
              </a:rPr>
              <a:t> </a:t>
            </a:r>
            <a:endParaRPr lang="en-US" altLang="ja-JP" sz="1422" b="1" dirty="0">
              <a:solidFill>
                <a:schemeClr val="hlink"/>
              </a:solidFill>
              <a:latin typeface="Calibri" pitchFamily="34" charset="0"/>
            </a:endParaRPr>
          </a:p>
        </p:txBody>
      </p:sp>
      <p:sp>
        <p:nvSpPr>
          <p:cNvPr id="42" name="Diamond 41"/>
          <p:cNvSpPr>
            <a:spLocks noChangeArrowheads="1"/>
          </p:cNvSpPr>
          <p:nvPr/>
        </p:nvSpPr>
        <p:spPr bwMode="auto">
          <a:xfrm>
            <a:off x="7705389" y="5249268"/>
            <a:ext cx="231878" cy="280506"/>
          </a:xfrm>
          <a:prstGeom prst="diamond">
            <a:avLst/>
          </a:prstGeom>
          <a:solidFill>
            <a:srgbClr val="FF0000"/>
          </a:solidFill>
          <a:ln w="38100">
            <a:solidFill>
              <a:schemeClr val="tx1"/>
            </a:solidFill>
            <a:miter lim="800000"/>
            <a:headEnd/>
            <a:tailEnd/>
          </a:ln>
          <a:effectLst>
            <a:outerShdw blurRad="63500" dist="23000" dir="5400000" rotWithShape="0">
              <a:srgbClr val="000000">
                <a:alpha val="34999"/>
              </a:srgbClr>
            </a:outerShdw>
          </a:effectLst>
        </p:spPr>
        <p:txBody>
          <a:bodyPr anchor="ctr"/>
          <a:lstStyle/>
          <a:p>
            <a:pPr>
              <a:defRPr/>
            </a:pPr>
            <a:r>
              <a:rPr lang="en-US" altLang="ja-JP" sz="4267" dirty="0">
                <a:solidFill>
                  <a:srgbClr val="FFFFFF"/>
                </a:solidFill>
                <a:latin typeface="Calibri" pitchFamily="34" charset="0"/>
                <a:ea typeface="ＭＳ Ｐゴシック" pitchFamily="33" charset="-128"/>
                <a:cs typeface="ＭＳ Ｐゴシック" pitchFamily="33" charset="-128"/>
              </a:rPr>
              <a:t> </a:t>
            </a:r>
          </a:p>
        </p:txBody>
      </p:sp>
    </p:spTree>
    <p:extLst>
      <p:ext uri="{BB962C8B-B14F-4D97-AF65-F5344CB8AC3E}">
        <p14:creationId xmlns:p14="http://schemas.microsoft.com/office/powerpoint/2010/main" val="15977298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84374" y="80070"/>
            <a:ext cx="8036174" cy="584775"/>
          </a:xfrm>
          <a:prstGeom prst="rect">
            <a:avLst/>
          </a:prstGeom>
          <a:noFill/>
          <a:ln>
            <a:noFill/>
          </a:ln>
        </p:spPr>
        <p:txBody>
          <a:bodyPr wrap="none" rtlCol="0">
            <a:spAutoFit/>
          </a:bodyPr>
          <a:lstStyle/>
          <a:p>
            <a:r>
              <a:rPr lang="en-US" sz="3200" b="1" dirty="0"/>
              <a:t>2018-2019 Graduate Projects Course Schedule</a:t>
            </a:r>
            <a:endParaRPr lang="en-US" sz="3200" b="1" dirty="0">
              <a:solidFill>
                <a:srgbClr val="0070C0"/>
              </a:solidFill>
            </a:endParaRPr>
          </a:p>
        </p:txBody>
      </p:sp>
      <p:cxnSp>
        <p:nvCxnSpPr>
          <p:cNvPr id="7" name="Straight Connector 6"/>
          <p:cNvCxnSpPr/>
          <p:nvPr/>
        </p:nvCxnSpPr>
        <p:spPr>
          <a:xfrm flipV="1">
            <a:off x="778287" y="595279"/>
            <a:ext cx="11518817"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1186182072"/>
              </p:ext>
            </p:extLst>
          </p:nvPr>
        </p:nvGraphicFramePr>
        <p:xfrm>
          <a:off x="778890" y="758644"/>
          <a:ext cx="11447141" cy="8677610"/>
        </p:xfrm>
        <a:graphic>
          <a:graphicData uri="http://schemas.openxmlformats.org/drawingml/2006/table">
            <a:tbl>
              <a:tblPr firstRow="1" bandRow="1">
                <a:tableStyleId>{5940675A-B579-460E-94D1-54222C63F5DA}</a:tableStyleId>
              </a:tblPr>
              <a:tblGrid>
                <a:gridCol w="537446"/>
                <a:gridCol w="1704046"/>
                <a:gridCol w="6692955"/>
                <a:gridCol w="2512694"/>
              </a:tblGrid>
              <a:tr h="536439">
                <a:tc>
                  <a:txBody>
                    <a:bodyPr/>
                    <a:lstStyle/>
                    <a:p>
                      <a:pPr algn="ctr"/>
                      <a:r>
                        <a:rPr lang="en-US" sz="1700" b="1" dirty="0" err="1" smtClean="0"/>
                        <a:t>Wk</a:t>
                      </a:r>
                      <a:endParaRPr lang="en-US" sz="1700" b="1" dirty="0"/>
                    </a:p>
                  </a:txBody>
                  <a:tcPr/>
                </a:tc>
                <a:tc>
                  <a:txBody>
                    <a:bodyPr/>
                    <a:lstStyle/>
                    <a:p>
                      <a:pPr algn="ctr"/>
                      <a:r>
                        <a:rPr lang="en-US" sz="1700" b="1" dirty="0" smtClean="0"/>
                        <a:t>Class Date</a:t>
                      </a:r>
                      <a:endParaRPr lang="en-US" sz="1700" b="1" dirty="0"/>
                    </a:p>
                  </a:txBody>
                  <a:tcPr/>
                </a:tc>
                <a:tc>
                  <a:txBody>
                    <a:bodyPr/>
                    <a:lstStyle/>
                    <a:p>
                      <a:pPr algn="ctr"/>
                      <a:r>
                        <a:rPr lang="en-US" sz="1700" b="1" dirty="0" smtClean="0"/>
                        <a:t>Topic(s)</a:t>
                      </a:r>
                      <a:endParaRPr lang="en-US" sz="1700" b="1" dirty="0"/>
                    </a:p>
                  </a:txBody>
                  <a:tcPr/>
                </a:tc>
                <a:tc>
                  <a:txBody>
                    <a:bodyPr/>
                    <a:lstStyle/>
                    <a:p>
                      <a:pPr algn="ctr"/>
                      <a:r>
                        <a:rPr lang="en-US" sz="1700" b="1" dirty="0" smtClean="0"/>
                        <a:t>Assignment</a:t>
                      </a:r>
                      <a:endParaRPr lang="en-US" sz="1700" b="1" dirty="0"/>
                    </a:p>
                  </a:txBody>
                  <a:tcPr/>
                </a:tc>
              </a:tr>
              <a:tr h="385729">
                <a:tc>
                  <a:txBody>
                    <a:bodyPr/>
                    <a:lstStyle/>
                    <a:p>
                      <a:pPr algn="ctr"/>
                      <a:r>
                        <a:rPr lang="en-US" sz="1700" dirty="0" smtClean="0"/>
                        <a:t>1</a:t>
                      </a:r>
                      <a:endParaRPr lang="en-US" sz="1700" dirty="0"/>
                    </a:p>
                  </a:txBody>
                  <a:tcPr anchor="ctr"/>
                </a:tc>
                <a:tc>
                  <a:txBody>
                    <a:bodyPr/>
                    <a:lstStyle/>
                    <a:p>
                      <a:pPr algn="ctr"/>
                      <a:r>
                        <a:rPr lang="en-US" sz="1700" dirty="0" smtClean="0"/>
                        <a:t>29-Aug-2018</a:t>
                      </a:r>
                      <a:endParaRPr lang="en-US" sz="1700" dirty="0"/>
                    </a:p>
                  </a:txBody>
                  <a:tcPr anchor="ctr"/>
                </a:tc>
                <a:tc>
                  <a:txBody>
                    <a:bodyPr/>
                    <a:lstStyle/>
                    <a:p>
                      <a:pPr marL="0" lvl="1"/>
                      <a:r>
                        <a:rPr lang="en-US" sz="1700" dirty="0" smtClean="0"/>
                        <a:t>Course Introduction; Project</a:t>
                      </a:r>
                      <a:r>
                        <a:rPr lang="en-US" sz="1700" baseline="0" dirty="0" smtClean="0"/>
                        <a:t> Topics, Team Formation</a:t>
                      </a:r>
                      <a:endParaRPr lang="en-US" sz="1700" dirty="0"/>
                    </a:p>
                  </a:txBody>
                  <a:tcPr anchor="ctr"/>
                </a:tc>
                <a:tc>
                  <a:txBody>
                    <a:bodyPr/>
                    <a:lstStyle/>
                    <a:p>
                      <a:pPr marL="0" lvl="1"/>
                      <a:endParaRPr lang="en-US" sz="1300" dirty="0"/>
                    </a:p>
                  </a:txBody>
                  <a:tcPr anchor="ctr"/>
                </a:tc>
              </a:tr>
              <a:tr h="385729">
                <a:tc>
                  <a:txBody>
                    <a:bodyPr/>
                    <a:lstStyle/>
                    <a:p>
                      <a:pPr algn="ctr"/>
                      <a:r>
                        <a:rPr lang="en-US" sz="1700" dirty="0" smtClean="0"/>
                        <a:t>2</a:t>
                      </a:r>
                      <a:endParaRPr lang="en-US" sz="1700" dirty="0"/>
                    </a:p>
                  </a:txBody>
                  <a:tcPr anchor="ctr"/>
                </a:tc>
                <a:tc>
                  <a:txBody>
                    <a:bodyPr/>
                    <a:lstStyle/>
                    <a:p>
                      <a:pPr algn="ctr"/>
                      <a:r>
                        <a:rPr lang="en-US" sz="1700" dirty="0" smtClean="0"/>
                        <a:t>05-Sep-2018</a:t>
                      </a:r>
                      <a:endParaRPr lang="en-US" sz="1700" dirty="0"/>
                    </a:p>
                  </a:txBody>
                  <a:tcPr anchor="ctr"/>
                </a:tc>
                <a:tc>
                  <a:txBody>
                    <a:bodyPr/>
                    <a:lstStyle/>
                    <a:p>
                      <a:pPr marL="0" lvl="1"/>
                      <a:r>
                        <a:rPr lang="en-US" sz="1700" dirty="0" smtClean="0"/>
                        <a:t>Team Formation, PDD, Customer Interaction, Team skills assessment</a:t>
                      </a:r>
                      <a:endParaRPr lang="en-US" sz="1700" dirty="0"/>
                    </a:p>
                  </a:txBody>
                  <a:tcPr anchor="ctr"/>
                </a:tc>
                <a:tc>
                  <a:txBody>
                    <a:bodyPr/>
                    <a:lstStyle/>
                    <a:p>
                      <a:pPr marL="0" lvl="1"/>
                      <a:endParaRPr lang="en-US" sz="1300" dirty="0"/>
                    </a:p>
                  </a:txBody>
                  <a:tcPr anchor="ctr"/>
                </a:tc>
              </a:tr>
              <a:tr h="481584">
                <a:tc>
                  <a:txBody>
                    <a:bodyPr/>
                    <a:lstStyle/>
                    <a:p>
                      <a:pPr algn="ctr"/>
                      <a:r>
                        <a:rPr lang="en-US" sz="1700" dirty="0" smtClean="0"/>
                        <a:t>3</a:t>
                      </a:r>
                      <a:endParaRPr lang="en-US" sz="1700" dirty="0"/>
                    </a:p>
                  </a:txBody>
                  <a:tcPr anchor="ctr"/>
                </a:tc>
                <a:tc>
                  <a:txBody>
                    <a:bodyPr/>
                    <a:lstStyle/>
                    <a:p>
                      <a:pPr algn="ctr"/>
                      <a:r>
                        <a:rPr lang="en-US" sz="1700" dirty="0" smtClean="0"/>
                        <a:t>12-Sep-2018</a:t>
                      </a:r>
                      <a:endParaRPr lang="en-US" sz="1700" dirty="0"/>
                    </a:p>
                  </a:txBody>
                  <a:tcPr anchor="ctr"/>
                </a:tc>
                <a:tc>
                  <a:txBody>
                    <a:bodyPr/>
                    <a:lstStyle/>
                    <a:p>
                      <a:pPr marL="0" lvl="1"/>
                      <a:r>
                        <a:rPr lang="en-US" sz="1700" dirty="0" smtClean="0"/>
                        <a:t>PDD Requirements and Design Drivers, Project Management intro</a:t>
                      </a:r>
                      <a:endParaRPr lang="en-US" sz="1700" dirty="0"/>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300" u="sng" dirty="0" smtClean="0"/>
                        <a:t>Assignment-01</a:t>
                      </a:r>
                      <a:r>
                        <a:rPr lang="en-US" sz="1300" dirty="0" smtClean="0"/>
                        <a:t>: Teams &amp; advisor;</a:t>
                      </a:r>
                      <a:r>
                        <a:rPr lang="en-US" sz="1300" baseline="0" dirty="0" smtClean="0"/>
                        <a:t> </a:t>
                      </a:r>
                      <a:r>
                        <a:rPr lang="en-US" sz="1300" b="1" baseline="0" dirty="0" smtClean="0"/>
                        <a:t>Wednesday, 12-Sep-2018, 1500</a:t>
                      </a:r>
                      <a:endParaRPr lang="en-US" sz="1300" b="1" dirty="0" smtClean="0"/>
                    </a:p>
                  </a:txBody>
                  <a:tcPr anchor="ctr"/>
                </a:tc>
              </a:tr>
              <a:tr h="676656">
                <a:tc>
                  <a:txBody>
                    <a:bodyPr/>
                    <a:lstStyle/>
                    <a:p>
                      <a:pPr algn="ctr"/>
                      <a:r>
                        <a:rPr lang="en-US" sz="1700" dirty="0" smtClean="0"/>
                        <a:t>4</a:t>
                      </a:r>
                      <a:endParaRPr lang="en-US" sz="1700" dirty="0"/>
                    </a:p>
                  </a:txBody>
                  <a:tcPr anchor="ctr"/>
                </a:tc>
                <a:tc>
                  <a:txBody>
                    <a:bodyPr/>
                    <a:lstStyle/>
                    <a:p>
                      <a:pPr algn="ctr"/>
                      <a:r>
                        <a:rPr lang="en-US" sz="1700" dirty="0" smtClean="0"/>
                        <a:t>19-Sep-2018</a:t>
                      </a:r>
                      <a:endParaRPr lang="en-US" sz="1700" dirty="0"/>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700" dirty="0" smtClean="0"/>
                        <a:t>More PDD discussions;</a:t>
                      </a:r>
                      <a:r>
                        <a:rPr lang="en-US" sz="1700" baseline="0" dirty="0" smtClean="0"/>
                        <a:t> Engineering Library and Business Library resources</a:t>
                      </a:r>
                      <a:endParaRPr lang="en-US" sz="1700" dirty="0" smtClean="0"/>
                    </a:p>
                  </a:txBody>
                  <a:tcPr anchor="ctr"/>
                </a:tc>
                <a:tc>
                  <a:txBody>
                    <a:bodyPr/>
                    <a:lstStyle/>
                    <a:p>
                      <a:pPr marL="0" lvl="1"/>
                      <a:r>
                        <a:rPr lang="en-US" sz="1300" u="sng" dirty="0" smtClean="0"/>
                        <a:t>Assignment-02</a:t>
                      </a:r>
                      <a:r>
                        <a:rPr lang="en-US" sz="1300" dirty="0" smtClean="0"/>
                        <a:t>: </a:t>
                      </a:r>
                      <a:r>
                        <a:rPr lang="en-US" sz="1300" dirty="0" smtClean="0"/>
                        <a:t>Draft PDD#1 to academic</a:t>
                      </a:r>
                      <a:r>
                        <a:rPr lang="en-US" sz="1300" baseline="0" dirty="0" smtClean="0"/>
                        <a:t> </a:t>
                      </a:r>
                      <a:r>
                        <a:rPr lang="en-US" sz="1300" baseline="0" dirty="0" smtClean="0"/>
                        <a:t>advisor;</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300" b="1" baseline="0" dirty="0" smtClean="0"/>
                        <a:t>Friday, 21-Sep-2018, 2359</a:t>
                      </a:r>
                      <a:endParaRPr lang="en-US" sz="1300" b="1" dirty="0" smtClean="0"/>
                    </a:p>
                  </a:txBody>
                  <a:tcPr anchor="ctr"/>
                </a:tc>
              </a:tr>
              <a:tr h="676656">
                <a:tc>
                  <a:txBody>
                    <a:bodyPr/>
                    <a:lstStyle/>
                    <a:p>
                      <a:pPr algn="ctr"/>
                      <a:r>
                        <a:rPr lang="en-US" sz="1700" dirty="0" smtClean="0"/>
                        <a:t>5</a:t>
                      </a:r>
                      <a:endParaRPr lang="en-US" sz="1700" dirty="0"/>
                    </a:p>
                  </a:txBody>
                  <a:tcPr anchor="ctr"/>
                </a:tc>
                <a:tc>
                  <a:txBody>
                    <a:bodyPr/>
                    <a:lstStyle/>
                    <a:p>
                      <a:pPr algn="ctr"/>
                      <a:r>
                        <a:rPr lang="en-US" sz="1700" dirty="0" smtClean="0"/>
                        <a:t>26-Sep-2018</a:t>
                      </a:r>
                      <a:endParaRPr lang="en-US" sz="1700" dirty="0"/>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700" dirty="0" smtClean="0"/>
                        <a:t>Team PDD discussions</a:t>
                      </a:r>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300" u="sng" dirty="0" smtClean="0"/>
                        <a:t>Assignment-03</a:t>
                      </a:r>
                      <a:r>
                        <a:rPr lang="en-US" sz="1300" dirty="0" smtClean="0"/>
                        <a:t>: </a:t>
                      </a:r>
                      <a:r>
                        <a:rPr lang="en-US" sz="1300" dirty="0" smtClean="0"/>
                        <a:t>Draft PDD#2 to course</a:t>
                      </a:r>
                      <a:r>
                        <a:rPr lang="en-US" sz="1300" baseline="0" dirty="0" smtClean="0"/>
                        <a:t> </a:t>
                      </a:r>
                      <a:r>
                        <a:rPr lang="en-US" sz="1300" baseline="0" dirty="0" smtClean="0"/>
                        <a:t>instructor;</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300" b="1" baseline="0" dirty="0" smtClean="0"/>
                        <a:t>Friday, 28-Sep-2018, 2359</a:t>
                      </a:r>
                      <a:endParaRPr lang="en-US" sz="1300" b="1" dirty="0" smtClean="0"/>
                    </a:p>
                  </a:txBody>
                  <a:tcPr anchor="ctr"/>
                </a:tc>
              </a:tr>
              <a:tr h="676656">
                <a:tc>
                  <a:txBody>
                    <a:bodyPr/>
                    <a:lstStyle/>
                    <a:p>
                      <a:pPr algn="ctr"/>
                      <a:r>
                        <a:rPr lang="en-US" sz="1700" dirty="0" smtClean="0"/>
                        <a:t>6</a:t>
                      </a:r>
                      <a:endParaRPr lang="en-US" sz="1700" dirty="0"/>
                    </a:p>
                  </a:txBody>
                  <a:tcPr anchor="ctr"/>
                </a:tc>
                <a:tc>
                  <a:txBody>
                    <a:bodyPr/>
                    <a:lstStyle/>
                    <a:p>
                      <a:pPr algn="ctr"/>
                      <a:r>
                        <a:rPr lang="en-US" sz="1700" dirty="0" smtClean="0"/>
                        <a:t>03-Oct-2018</a:t>
                      </a:r>
                      <a:endParaRPr lang="en-US" sz="1700" dirty="0"/>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700" dirty="0" smtClean="0"/>
                        <a:t>Conceptual Design and the CDD</a:t>
                      </a:r>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300" u="sng" dirty="0" smtClean="0"/>
                        <a:t>Assignment-04</a:t>
                      </a:r>
                      <a:r>
                        <a:rPr lang="en-US" sz="1300" dirty="0" smtClean="0"/>
                        <a:t>: </a:t>
                      </a:r>
                      <a:r>
                        <a:rPr lang="en-US" sz="1300" dirty="0" smtClean="0"/>
                        <a:t>PDD-Final to course</a:t>
                      </a:r>
                      <a:r>
                        <a:rPr lang="en-US" sz="1300" baseline="0" dirty="0" smtClean="0"/>
                        <a:t> </a:t>
                      </a:r>
                      <a:r>
                        <a:rPr lang="en-US" sz="1300" baseline="0" dirty="0" smtClean="0"/>
                        <a:t>instructor;</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300" b="1" baseline="0" dirty="0" smtClean="0"/>
                        <a:t>Wednesday, 03-Oct-2018, 1500</a:t>
                      </a:r>
                      <a:endParaRPr lang="en-US" sz="1300" b="1" dirty="0" smtClean="0"/>
                    </a:p>
                  </a:txBody>
                  <a:tcPr anchor="ctr"/>
                </a:tc>
              </a:tr>
              <a:tr h="385729">
                <a:tc>
                  <a:txBody>
                    <a:bodyPr/>
                    <a:lstStyle/>
                    <a:p>
                      <a:pPr algn="ctr"/>
                      <a:r>
                        <a:rPr lang="en-US" sz="1700" dirty="0" smtClean="0"/>
                        <a:t>7</a:t>
                      </a:r>
                      <a:endParaRPr lang="en-US" sz="1700" dirty="0"/>
                    </a:p>
                  </a:txBody>
                  <a:tcPr anchor="ctr"/>
                </a:tc>
                <a:tc>
                  <a:txBody>
                    <a:bodyPr/>
                    <a:lstStyle/>
                    <a:p>
                      <a:pPr algn="ctr"/>
                      <a:r>
                        <a:rPr lang="en-US" sz="1700" dirty="0" smtClean="0"/>
                        <a:t>10-Oct-2018</a:t>
                      </a:r>
                      <a:endParaRPr lang="en-US" sz="1700" dirty="0"/>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700" dirty="0" smtClean="0"/>
                        <a:t>Concept evaluation; trade matrices – simple, detailed</a:t>
                      </a:r>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300" dirty="0" smtClean="0"/>
                    </a:p>
                  </a:txBody>
                  <a:tcPr anchor="ctr"/>
                </a:tc>
              </a:tr>
              <a:tr h="676656">
                <a:tc>
                  <a:txBody>
                    <a:bodyPr/>
                    <a:lstStyle/>
                    <a:p>
                      <a:pPr algn="ctr"/>
                      <a:r>
                        <a:rPr lang="en-US" sz="1700" dirty="0" smtClean="0"/>
                        <a:t>8</a:t>
                      </a:r>
                      <a:endParaRPr lang="en-US" sz="1700" dirty="0"/>
                    </a:p>
                  </a:txBody>
                  <a:tcPr anchor="ctr"/>
                </a:tc>
                <a:tc>
                  <a:txBody>
                    <a:bodyPr/>
                    <a:lstStyle/>
                    <a:p>
                      <a:pPr algn="ctr"/>
                      <a:r>
                        <a:rPr lang="en-US" sz="1700" dirty="0" smtClean="0"/>
                        <a:t>17-Oct-2018</a:t>
                      </a:r>
                      <a:endParaRPr lang="en-US" sz="1700" dirty="0"/>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700" dirty="0" smtClean="0"/>
                        <a:t>Concept evaluation; trade matrices – simple, detailed</a:t>
                      </a:r>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300" u="sng" dirty="0" smtClean="0"/>
                        <a:t>Assignment-05</a:t>
                      </a:r>
                      <a:r>
                        <a:rPr lang="en-US" sz="1300" dirty="0" smtClean="0"/>
                        <a:t>: Draft CDD to course instructor;</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300" b="1" baseline="0" dirty="0" smtClean="0"/>
                        <a:t>Wednesday, 17-Oct-2018, 1500</a:t>
                      </a:r>
                      <a:endParaRPr lang="en-US" sz="1300" b="1" dirty="0" smtClean="0"/>
                    </a:p>
                  </a:txBody>
                  <a:tcPr anchor="ctr"/>
                </a:tc>
              </a:tr>
              <a:tr h="676656">
                <a:tc>
                  <a:txBody>
                    <a:bodyPr/>
                    <a:lstStyle/>
                    <a:p>
                      <a:pPr algn="ctr"/>
                      <a:r>
                        <a:rPr lang="en-US" sz="1700" dirty="0" smtClean="0"/>
                        <a:t>9</a:t>
                      </a:r>
                      <a:endParaRPr lang="en-US" sz="1700" dirty="0"/>
                    </a:p>
                  </a:txBody>
                  <a:tcPr anchor="ctr"/>
                </a:tc>
                <a:tc>
                  <a:txBody>
                    <a:bodyPr/>
                    <a:lstStyle/>
                    <a:p>
                      <a:pPr algn="ctr"/>
                      <a:r>
                        <a:rPr lang="en-US" sz="1700" dirty="0" smtClean="0"/>
                        <a:t>24-Oct-2018</a:t>
                      </a:r>
                      <a:endParaRPr lang="en-US" sz="1700" dirty="0"/>
                    </a:p>
                  </a:txBody>
                  <a:tcPr anchor="ctr"/>
                </a:tc>
                <a:tc>
                  <a:txBody>
                    <a:bodyPr/>
                    <a:lstStyle/>
                    <a:p>
                      <a:pPr marL="0" lvl="1"/>
                      <a:r>
                        <a:rPr lang="en-US" sz="1700" dirty="0" smtClean="0"/>
                        <a:t>Project Management: </a:t>
                      </a:r>
                      <a:r>
                        <a:rPr lang="en-US" sz="1700" dirty="0" smtClean="0"/>
                        <a:t>Planning methodologies, resources, constraints, strategies</a:t>
                      </a:r>
                      <a:r>
                        <a:rPr lang="en-US" sz="1700" baseline="0" dirty="0" smtClean="0"/>
                        <a:t> for success; software development considerations</a:t>
                      </a:r>
                      <a:endParaRPr lang="en-US" sz="1700" dirty="0"/>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300" u="sng" dirty="0" smtClean="0"/>
                        <a:t>Assignment-06</a:t>
                      </a:r>
                      <a:r>
                        <a:rPr lang="en-US" sz="1300" dirty="0" smtClean="0"/>
                        <a:t>: CDD-Final to course instructor;</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300" b="1" baseline="0" dirty="0" smtClean="0"/>
                        <a:t>Wednesday, 24-Oct-2018, 1500</a:t>
                      </a:r>
                      <a:endParaRPr lang="en-US" sz="1300" b="1" dirty="0" smtClean="0"/>
                    </a:p>
                  </a:txBody>
                  <a:tcPr anchor="ctr"/>
                </a:tc>
              </a:tr>
              <a:tr h="351536">
                <a:tc>
                  <a:txBody>
                    <a:bodyPr/>
                    <a:lstStyle/>
                    <a:p>
                      <a:pPr algn="ctr"/>
                      <a:r>
                        <a:rPr lang="en-US" sz="1700" dirty="0" smtClean="0"/>
                        <a:t>10</a:t>
                      </a:r>
                      <a:endParaRPr lang="en-US" sz="1700" dirty="0"/>
                    </a:p>
                  </a:txBody>
                  <a:tcPr anchor="ctr"/>
                </a:tc>
                <a:tc>
                  <a:txBody>
                    <a:bodyPr/>
                    <a:lstStyle/>
                    <a:p>
                      <a:pPr algn="ctr"/>
                      <a:r>
                        <a:rPr lang="en-US" sz="1700" dirty="0" smtClean="0"/>
                        <a:t>31-Oct-2018</a:t>
                      </a:r>
                      <a:endParaRPr lang="en-US" sz="1700" dirty="0"/>
                    </a:p>
                  </a:txBody>
                  <a:tcPr anchor="ctr"/>
                </a:tc>
                <a:tc>
                  <a:txBody>
                    <a:bodyPr/>
                    <a:lstStyle/>
                    <a:p>
                      <a:pPr marL="0" lvl="1"/>
                      <a:r>
                        <a:rPr lang="en-US" sz="1700" dirty="0" smtClean="0"/>
                        <a:t>Preliminary Design</a:t>
                      </a:r>
                      <a:r>
                        <a:rPr lang="en-US" sz="1700" baseline="0" dirty="0" smtClean="0"/>
                        <a:t> Review: </a:t>
                      </a:r>
                      <a:r>
                        <a:rPr lang="en-US" sz="1700" dirty="0" smtClean="0"/>
                        <a:t>Risk Assessment</a:t>
                      </a:r>
                      <a:r>
                        <a:rPr lang="en-US" sz="1700" baseline="0" dirty="0" smtClean="0"/>
                        <a:t>, </a:t>
                      </a:r>
                      <a:r>
                        <a:rPr lang="en-US" sz="1700" baseline="0" dirty="0" smtClean="0"/>
                        <a:t>Risk Mitigation techniques.</a:t>
                      </a:r>
                      <a:endParaRPr lang="en-US" sz="1700" dirty="0"/>
                    </a:p>
                  </a:txBody>
                  <a:tcPr anchor="ctr"/>
                </a:tc>
                <a:tc>
                  <a:txBody>
                    <a:bodyPr/>
                    <a:lstStyle/>
                    <a:p>
                      <a:pPr marL="0" lvl="1"/>
                      <a:endParaRPr lang="en-US" sz="1300" dirty="0"/>
                    </a:p>
                  </a:txBody>
                  <a:tcPr anchor="ctr"/>
                </a:tc>
              </a:tr>
              <a:tr h="481584">
                <a:tc>
                  <a:txBody>
                    <a:bodyPr/>
                    <a:lstStyle/>
                    <a:p>
                      <a:pPr algn="ctr"/>
                      <a:r>
                        <a:rPr lang="en-US" sz="1700" dirty="0" smtClean="0"/>
                        <a:t>11</a:t>
                      </a:r>
                      <a:endParaRPr lang="en-US" sz="1700" dirty="0"/>
                    </a:p>
                  </a:txBody>
                  <a:tcPr anchor="ctr"/>
                </a:tc>
                <a:tc>
                  <a:txBody>
                    <a:bodyPr/>
                    <a:lstStyle/>
                    <a:p>
                      <a:pPr algn="ctr"/>
                      <a:r>
                        <a:rPr lang="en-US" sz="1700" dirty="0" smtClean="0"/>
                        <a:t>07-Nov-2018</a:t>
                      </a:r>
                      <a:endParaRPr lang="en-US" sz="1700" dirty="0"/>
                    </a:p>
                  </a:txBody>
                  <a:tcPr anchor="ctr"/>
                </a:tc>
                <a:tc>
                  <a:txBody>
                    <a:bodyPr/>
                    <a:lstStyle/>
                    <a:p>
                      <a:pPr marL="0" lvl="1"/>
                      <a:endParaRPr lang="en-US" sz="1700" dirty="0"/>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300" u="sng" dirty="0" smtClean="0"/>
                        <a:t>Assignment-07</a:t>
                      </a:r>
                      <a:r>
                        <a:rPr lang="en-US" sz="1300" dirty="0" smtClean="0"/>
                        <a:t>: </a:t>
                      </a:r>
                      <a:r>
                        <a:rPr lang="en-US" sz="1300" dirty="0" smtClean="0"/>
                        <a:t>Draft PDR</a:t>
                      </a:r>
                      <a:r>
                        <a:rPr lang="en-US" sz="1300" baseline="0" dirty="0" smtClean="0"/>
                        <a:t> slide deck </a:t>
                      </a:r>
                      <a:r>
                        <a:rPr lang="en-US" sz="1300" dirty="0" smtClean="0"/>
                        <a:t>to course instructor</a:t>
                      </a:r>
                    </a:p>
                  </a:txBody>
                  <a:tcPr anchor="ctr"/>
                </a:tc>
              </a:tr>
              <a:tr h="481584">
                <a:tc>
                  <a:txBody>
                    <a:bodyPr/>
                    <a:lstStyle/>
                    <a:p>
                      <a:pPr algn="ctr"/>
                      <a:r>
                        <a:rPr lang="en-US" sz="1700" dirty="0" smtClean="0"/>
                        <a:t>12</a:t>
                      </a:r>
                      <a:endParaRPr lang="en-US" sz="1700" dirty="0"/>
                    </a:p>
                  </a:txBody>
                  <a:tcPr anchor="ctr"/>
                </a:tc>
                <a:tc>
                  <a:txBody>
                    <a:bodyPr/>
                    <a:lstStyle/>
                    <a:p>
                      <a:pPr algn="ctr"/>
                      <a:r>
                        <a:rPr lang="en-US" sz="1700" dirty="0" smtClean="0"/>
                        <a:t>14-Nov-2018</a:t>
                      </a:r>
                      <a:endParaRPr lang="en-US" sz="1700" dirty="0"/>
                    </a:p>
                  </a:txBody>
                  <a:tcPr anchor="ctr"/>
                </a:tc>
                <a:tc>
                  <a:txBody>
                    <a:bodyPr/>
                    <a:lstStyle/>
                    <a:p>
                      <a:pPr marL="0" lvl="1"/>
                      <a:r>
                        <a:rPr lang="en-US" sz="1700" dirty="0" smtClean="0"/>
                        <a:t>PDR Presentations</a:t>
                      </a:r>
                      <a:endParaRPr lang="en-US" sz="1700" dirty="0"/>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300" u="sng" dirty="0" smtClean="0"/>
                        <a:t>Assignment-08</a:t>
                      </a:r>
                      <a:r>
                        <a:rPr lang="en-US" sz="1300" dirty="0" smtClean="0"/>
                        <a:t>: </a:t>
                      </a:r>
                      <a:r>
                        <a:rPr lang="en-US" sz="1300" dirty="0" smtClean="0"/>
                        <a:t>Final PDR</a:t>
                      </a:r>
                      <a:r>
                        <a:rPr lang="en-US" sz="1300" baseline="0" dirty="0" smtClean="0"/>
                        <a:t> slide deck </a:t>
                      </a:r>
                      <a:r>
                        <a:rPr lang="en-US" sz="1300" dirty="0" smtClean="0"/>
                        <a:t>to course instructor</a:t>
                      </a:r>
                    </a:p>
                  </a:txBody>
                  <a:tcPr anchor="ctr"/>
                </a:tc>
              </a:tr>
              <a:tr h="351536">
                <a:tc>
                  <a:txBody>
                    <a:bodyPr/>
                    <a:lstStyle/>
                    <a:p>
                      <a:pPr algn="ctr"/>
                      <a:endParaRPr lang="en-US" sz="1700" dirty="0"/>
                    </a:p>
                  </a:txBody>
                  <a:tcPr anchor="ctr"/>
                </a:tc>
                <a:tc>
                  <a:txBody>
                    <a:bodyPr/>
                    <a:lstStyle/>
                    <a:p>
                      <a:pPr algn="ctr"/>
                      <a:r>
                        <a:rPr lang="en-US" sz="1700" dirty="0" smtClean="0"/>
                        <a:t>21-Nov-2018</a:t>
                      </a:r>
                      <a:endParaRPr lang="en-US" sz="1700" dirty="0"/>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700" dirty="0" smtClean="0"/>
                        <a:t>Fall</a:t>
                      </a:r>
                      <a:r>
                        <a:rPr lang="en-US" sz="1700" baseline="0" dirty="0" smtClean="0"/>
                        <a:t> Break – No Class</a:t>
                      </a:r>
                      <a:endParaRPr lang="en-US" sz="1700" dirty="0" smtClean="0"/>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300" dirty="0" smtClean="0"/>
                    </a:p>
                  </a:txBody>
                  <a:tcPr anchor="ctr"/>
                </a:tc>
              </a:tr>
              <a:tr h="351536">
                <a:tc>
                  <a:txBody>
                    <a:bodyPr/>
                    <a:lstStyle/>
                    <a:p>
                      <a:pPr algn="ctr"/>
                      <a:r>
                        <a:rPr lang="en-US" sz="1700" dirty="0" smtClean="0"/>
                        <a:t>13</a:t>
                      </a:r>
                      <a:endParaRPr lang="en-US" sz="1700" dirty="0"/>
                    </a:p>
                  </a:txBody>
                  <a:tcPr anchor="ctr"/>
                </a:tc>
                <a:tc>
                  <a:txBody>
                    <a:bodyPr/>
                    <a:lstStyle/>
                    <a:p>
                      <a:pPr algn="ctr"/>
                      <a:r>
                        <a:rPr lang="en-US" sz="1700" dirty="0" smtClean="0"/>
                        <a:t>28-Nov-2018</a:t>
                      </a:r>
                      <a:endParaRPr lang="en-US" sz="1700" dirty="0"/>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700" dirty="0" smtClean="0"/>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300" dirty="0" smtClean="0"/>
                    </a:p>
                  </a:txBody>
                  <a:tcPr anchor="ctr"/>
                </a:tc>
              </a:tr>
              <a:tr h="676656">
                <a:tc>
                  <a:txBody>
                    <a:bodyPr/>
                    <a:lstStyle/>
                    <a:p>
                      <a:pPr algn="ctr"/>
                      <a:r>
                        <a:rPr lang="en-US" sz="1700" dirty="0" smtClean="0"/>
                        <a:t>14</a:t>
                      </a:r>
                      <a:endParaRPr lang="en-US" sz="17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smtClean="0"/>
                        <a:t>05-Dec-2018</a:t>
                      </a:r>
                    </a:p>
                  </a:txBody>
                  <a:tcPr anchor="ctr"/>
                </a:tc>
                <a:tc>
                  <a:txBody>
                    <a:bodyPr/>
                    <a:lstStyle/>
                    <a:p>
                      <a:pPr marL="0" lvl="1"/>
                      <a:r>
                        <a:rPr lang="en-US" sz="1700" dirty="0" smtClean="0"/>
                        <a:t>CDR</a:t>
                      </a:r>
                      <a:r>
                        <a:rPr lang="en-US" sz="1700" baseline="0" dirty="0" smtClean="0"/>
                        <a:t> Presentations (scheduled to be posted)</a:t>
                      </a:r>
                      <a:endParaRPr lang="en-US" sz="1700" dirty="0"/>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300" u="sng" dirty="0" smtClean="0"/>
                        <a:t>Assignment-09</a:t>
                      </a:r>
                      <a:r>
                        <a:rPr lang="en-US" sz="1300" dirty="0" smtClean="0"/>
                        <a:t>: Final CDR package to course instructor;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300" b="1" dirty="0" smtClean="0"/>
                        <a:t>Monday, 03-Dec-2018 2359</a:t>
                      </a:r>
                      <a:endParaRPr lang="en-US" sz="1300" b="1" dirty="0" smtClean="0"/>
                    </a:p>
                  </a:txBody>
                  <a:tcPr anchor="ctr"/>
                </a:tc>
              </a:tr>
              <a:tr h="351536">
                <a:tc>
                  <a:txBody>
                    <a:bodyPr/>
                    <a:lstStyle/>
                    <a:p>
                      <a:pPr algn="ctr"/>
                      <a:r>
                        <a:rPr lang="en-US" sz="1700" dirty="0" smtClean="0"/>
                        <a:t>15</a:t>
                      </a:r>
                      <a:endParaRPr lang="en-US" sz="17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smtClean="0"/>
                        <a:t>12-Dec-2018</a:t>
                      </a:r>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700" dirty="0" smtClean="0"/>
                        <a:t>CDR</a:t>
                      </a:r>
                      <a:r>
                        <a:rPr lang="en-US" sz="1700" baseline="0" dirty="0" smtClean="0"/>
                        <a:t> Presentations (scheduled to be posted)</a:t>
                      </a:r>
                      <a:endParaRPr lang="en-US" sz="1700" dirty="0" smtClean="0"/>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300" dirty="0" smtClean="0"/>
                    </a:p>
                  </a:txBody>
                  <a:tcPr anchor="ctr"/>
                </a:tc>
              </a:tr>
            </a:tbl>
          </a:graphicData>
        </a:graphic>
      </p:graphicFrame>
    </p:spTree>
    <p:extLst>
      <p:ext uri="{BB962C8B-B14F-4D97-AF65-F5344CB8AC3E}">
        <p14:creationId xmlns:p14="http://schemas.microsoft.com/office/powerpoint/2010/main" val="2020480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51"/>
          <p:cNvSpPr txBox="1">
            <a:spLocks/>
          </p:cNvSpPr>
          <p:nvPr/>
        </p:nvSpPr>
        <p:spPr>
          <a:xfrm>
            <a:off x="787400" y="783771"/>
            <a:ext cx="11430000" cy="15556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lvl1pPr marL="0" marR="0" indent="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1pPr>
            <a:lvl2pPr marL="0" marR="0" indent="2286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2pPr>
            <a:lvl3pPr marL="0" marR="0" indent="4572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3pPr>
            <a:lvl4pPr marL="0" marR="0" indent="6858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4pPr>
            <a:lvl5pPr marL="0" marR="0" indent="9144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5pPr>
            <a:lvl6pPr marL="0" marR="0" indent="11430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6pPr>
            <a:lvl7pPr marL="0" marR="0" indent="13716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7pPr>
            <a:lvl8pPr marL="0" marR="0" indent="16002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8pPr>
            <a:lvl9pPr marL="0" marR="0" indent="1828800" algn="ctr" defTabSz="457200" rtl="0" latinLnBrk="0">
              <a:lnSpc>
                <a:spcPct val="100000"/>
              </a:lnSpc>
              <a:spcBef>
                <a:spcPts val="0"/>
              </a:spcBef>
              <a:spcAft>
                <a:spcPts val="0"/>
              </a:spcAft>
              <a:buClrTx/>
              <a:buSzTx/>
              <a:buFontTx/>
              <a:buNone/>
              <a:tabLst>
                <a:tab pos="1485900" algn="l"/>
              </a:tabLst>
              <a:defRPr sz="9400"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9pPr>
          </a:lstStyle>
          <a:p>
            <a:pPr hangingPunct="1"/>
            <a:r>
              <a:rPr lang="en-US" sz="4800" b="1" dirty="0" smtClean="0">
                <a:latin typeface="+mj-lt"/>
              </a:rPr>
              <a:t>Project Definition </a:t>
            </a:r>
            <a:r>
              <a:rPr lang="en-US" sz="4800" b="1" dirty="0" smtClean="0">
                <a:latin typeface="+mj-lt"/>
              </a:rPr>
              <a:t>Document</a:t>
            </a:r>
          </a:p>
        </p:txBody>
      </p:sp>
    </p:spTree>
    <p:extLst>
      <p:ext uri="{BB962C8B-B14F-4D97-AF65-F5344CB8AC3E}">
        <p14:creationId xmlns:p14="http://schemas.microsoft.com/office/powerpoint/2010/main" val="1822379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8287" y="780950"/>
            <a:ext cx="11704320" cy="8393030"/>
          </a:xfrm>
        </p:spPr>
        <p:txBody>
          <a:bodyPr>
            <a:noAutofit/>
          </a:bodyPr>
          <a:lstStyle/>
          <a:p>
            <a:r>
              <a:rPr lang="en-US" sz="2800" b="1" dirty="0" smtClean="0"/>
              <a:t>Who precisely is the customer?</a:t>
            </a:r>
          </a:p>
          <a:p>
            <a:r>
              <a:rPr lang="en-US" sz="2800" b="1" dirty="0" smtClean="0"/>
              <a:t>Who is the academic advisor?</a:t>
            </a:r>
          </a:p>
          <a:p>
            <a:r>
              <a:rPr lang="en-US" sz="2800" b="1" dirty="0" smtClean="0"/>
              <a:t>Who is the industry advisor</a:t>
            </a:r>
            <a:endParaRPr lang="en-US" sz="2800" b="1" dirty="0"/>
          </a:p>
          <a:p>
            <a:endParaRPr lang="en-US" sz="2800" b="1" dirty="0" smtClean="0"/>
          </a:p>
          <a:p>
            <a:r>
              <a:rPr lang="en-US" sz="2800" dirty="0" smtClean="0"/>
              <a:t>What is the problem or need?  What are the projected/anticipated benefits?</a:t>
            </a:r>
          </a:p>
          <a:p>
            <a:endParaRPr lang="en-US" sz="2800" dirty="0"/>
          </a:p>
          <a:p>
            <a:r>
              <a:rPr lang="en-US" sz="2800" dirty="0" smtClean="0"/>
              <a:t>What are the customer requirements for the system or product?  Can any constraints be identified?</a:t>
            </a:r>
          </a:p>
          <a:p>
            <a:endParaRPr lang="en-US" sz="2800" dirty="0"/>
          </a:p>
          <a:p>
            <a:r>
              <a:rPr lang="en-US" sz="2800" dirty="0" smtClean="0"/>
              <a:t>What previous work has been done in this area?</a:t>
            </a:r>
          </a:p>
          <a:p>
            <a:endParaRPr lang="en-US" sz="2800" dirty="0" smtClean="0"/>
          </a:p>
          <a:p>
            <a:r>
              <a:rPr lang="en-US" sz="2800" dirty="0" smtClean="0"/>
              <a:t>Previous work: literature searches, business and engineering libraries, trade journals, professional society publications (e.g., IEEE, ACM, etc.), industry experts for inputs and guidance, web searches (e.g., ask Google), online tutorials</a:t>
            </a:r>
            <a:r>
              <a:rPr lang="is-IS" sz="2800" dirty="0" smtClean="0"/>
              <a:t>…</a:t>
            </a:r>
          </a:p>
          <a:p>
            <a:endParaRPr lang="is-IS" sz="2800" dirty="0" smtClean="0"/>
          </a:p>
          <a:p>
            <a:r>
              <a:rPr lang="is-IS" sz="2800" dirty="0" smtClean="0"/>
              <a:t>What are the (“my”, “our”) project requirements?</a:t>
            </a:r>
            <a:endParaRPr lang="en-US" sz="2800" dirty="0" smtClean="0"/>
          </a:p>
          <a:p>
            <a:endParaRPr lang="en-US" sz="2800" b="1" dirty="0">
              <a:solidFill>
                <a:srgbClr val="FF0000"/>
              </a:solidFill>
            </a:endParaRPr>
          </a:p>
        </p:txBody>
      </p:sp>
      <p:sp>
        <p:nvSpPr>
          <p:cNvPr id="4" name="TextBox 3"/>
          <p:cNvSpPr txBox="1"/>
          <p:nvPr/>
        </p:nvSpPr>
        <p:spPr>
          <a:xfrm>
            <a:off x="2429016" y="0"/>
            <a:ext cx="8146782" cy="617541"/>
          </a:xfrm>
          <a:prstGeom prst="rect">
            <a:avLst/>
          </a:prstGeom>
          <a:noFill/>
          <a:ln>
            <a:noFill/>
          </a:ln>
        </p:spPr>
        <p:txBody>
          <a:bodyPr wrap="none" rtlCol="0">
            <a:spAutoFit/>
          </a:bodyPr>
          <a:lstStyle/>
          <a:p>
            <a:r>
              <a:rPr lang="en-US" sz="3413" b="1" dirty="0" smtClean="0"/>
              <a:t>Project Definition and Customer Interaction</a:t>
            </a:r>
            <a:endParaRPr lang="en-US" sz="3413" b="1" dirty="0">
              <a:solidFill>
                <a:srgbClr val="0070C0"/>
              </a:solidFill>
            </a:endParaRPr>
          </a:p>
        </p:txBody>
      </p:sp>
      <p:cxnSp>
        <p:nvCxnSpPr>
          <p:cNvPr id="6" name="Straight Connector 5"/>
          <p:cNvCxnSpPr/>
          <p:nvPr/>
        </p:nvCxnSpPr>
        <p:spPr>
          <a:xfrm flipV="1">
            <a:off x="778287" y="595279"/>
            <a:ext cx="11518816"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454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hesis and Capstone Topics"/>
          <p:cNvSpPr txBox="1">
            <a:spLocks noGrp="1"/>
          </p:cNvSpPr>
          <p:nvPr>
            <p:ph type="ctrTitle"/>
          </p:nvPr>
        </p:nvSpPr>
        <p:spPr>
          <a:xfrm>
            <a:off x="889876" y="1564718"/>
            <a:ext cx="9753600" cy="1462261"/>
          </a:xfrm>
          <a:prstGeom prst="rect">
            <a:avLst/>
          </a:prstGeom>
        </p:spPr>
        <p:txBody>
          <a:bodyPr>
            <a:normAutofit/>
          </a:bodyPr>
          <a:lstStyle>
            <a:lvl1pPr>
              <a:defRPr sz="9000">
                <a:solidFill>
                  <a:srgbClr val="747474"/>
                </a:solidFill>
                <a:latin typeface="Helvetica Neue"/>
                <a:ea typeface="Helvetica Neue"/>
                <a:cs typeface="Helvetica Neue"/>
                <a:sym typeface="Helvetica Neue"/>
              </a:defRPr>
            </a:lvl1pPr>
          </a:lstStyle>
          <a:p>
            <a:pPr algn="l"/>
            <a:r>
              <a:rPr sz="7200" dirty="0">
                <a:solidFill>
                  <a:sysClr val="windowText" lastClr="000000"/>
                </a:solidFill>
              </a:rPr>
              <a:t>Capstone Topics</a:t>
            </a:r>
          </a:p>
        </p:txBody>
      </p:sp>
      <p:sp>
        <p:nvSpPr>
          <p:cNvPr id="138" name="Dr. David Reed…"/>
          <p:cNvSpPr txBox="1">
            <a:spLocks noGrp="1"/>
          </p:cNvSpPr>
          <p:nvPr>
            <p:ph type="subTitle" sz="quarter" idx="1"/>
          </p:nvPr>
        </p:nvSpPr>
        <p:spPr>
          <a:xfrm>
            <a:off x="889876" y="3472773"/>
            <a:ext cx="2998952" cy="1109737"/>
          </a:xfrm>
          <a:prstGeom prst="rect">
            <a:avLst/>
          </a:prstGeom>
        </p:spPr>
        <p:txBody>
          <a:bodyPr/>
          <a:lstStyle/>
          <a:p>
            <a:pPr algn="l">
              <a:defRPr b="1"/>
            </a:pPr>
            <a:r>
              <a:rPr lang="en-US" dirty="0" smtClean="0">
                <a:solidFill>
                  <a:schemeClr val="bg1">
                    <a:lumMod val="65000"/>
                  </a:schemeClr>
                </a:solidFill>
              </a:rPr>
              <a:t>Jose Santos</a:t>
            </a:r>
            <a:endParaRPr dirty="0">
              <a:solidFill>
                <a:schemeClr val="bg1">
                  <a:lumMod val="65000"/>
                </a:schemeClr>
              </a:solidFill>
            </a:endParaRPr>
          </a:p>
          <a:p>
            <a:pPr algn="l">
              <a:defRPr b="1"/>
            </a:pPr>
            <a:r>
              <a:rPr lang="en-US" dirty="0">
                <a:solidFill>
                  <a:schemeClr val="bg1">
                    <a:lumMod val="65000"/>
                  </a:schemeClr>
                </a:solidFill>
              </a:rPr>
              <a:t>August 29, 2018</a:t>
            </a:r>
            <a:endParaRPr dirty="0">
              <a:solidFill>
                <a:schemeClr val="bg1">
                  <a:lumMod val="65000"/>
                </a:schemeClr>
              </a:solidFill>
            </a:endParaRPr>
          </a:p>
        </p:txBody>
      </p:sp>
      <p:cxnSp>
        <p:nvCxnSpPr>
          <p:cNvPr id="3" name="Straight Connector 2"/>
          <p:cNvCxnSpPr/>
          <p:nvPr/>
        </p:nvCxnSpPr>
        <p:spPr>
          <a:xfrm>
            <a:off x="889876" y="3237185"/>
            <a:ext cx="1116549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7935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0240" y="840911"/>
            <a:ext cx="11704320" cy="8063246"/>
          </a:xfrm>
        </p:spPr>
        <p:txBody>
          <a:bodyPr>
            <a:noAutofit/>
          </a:bodyPr>
          <a:lstStyle/>
          <a:p>
            <a:r>
              <a:rPr lang="en-US" sz="2800" b="1" dirty="0"/>
              <a:t>Project Definition Document (</a:t>
            </a:r>
            <a:r>
              <a:rPr lang="en-US" sz="2800" b="1" dirty="0">
                <a:hlinkClick r:id="rId2" invalidUrl="http://www.colorado.edu/aerospace/sites/default/files/attached-files/PDD Assignment.pdf"/>
              </a:rPr>
              <a:t>PDD</a:t>
            </a:r>
            <a:r>
              <a:rPr lang="en-US" sz="2800" b="1" dirty="0"/>
              <a:t>)</a:t>
            </a:r>
            <a:r>
              <a:rPr lang="en-US" sz="2800" dirty="0"/>
              <a:t>:  </a:t>
            </a:r>
            <a:r>
              <a:rPr lang="en-US" sz="2800" i="1" dirty="0">
                <a:solidFill>
                  <a:srgbClr val="0070C0"/>
                </a:solidFill>
              </a:rPr>
              <a:t>The Project Definition Document (PDD) forms the technical foundation for a design project. Its purpose is to clearly define the design problem that will be solved, and to ensure the design team has the requisite resources and capabilities. </a:t>
            </a:r>
            <a:endParaRPr lang="en-US" sz="2800" i="1" dirty="0" smtClean="0">
              <a:solidFill>
                <a:srgbClr val="0070C0"/>
              </a:solidFill>
            </a:endParaRPr>
          </a:p>
          <a:p>
            <a:endParaRPr lang="en-US" sz="2800" i="1" dirty="0">
              <a:solidFill>
                <a:srgbClr val="0070C0"/>
              </a:solidFill>
            </a:endParaRPr>
          </a:p>
          <a:p>
            <a:r>
              <a:rPr lang="en-US" sz="2800" dirty="0" smtClean="0"/>
              <a:t>The </a:t>
            </a:r>
            <a:r>
              <a:rPr lang="en-US" sz="2800" dirty="0"/>
              <a:t>design problem definition consists of an articulation of the need being served, specific objectives and levels of success for the design to satisfy this need in the context of the design course, and specific functional requirements the design must provide to satisfy those objectives. </a:t>
            </a:r>
            <a:endParaRPr lang="en-US" sz="2800" dirty="0" smtClean="0"/>
          </a:p>
          <a:p>
            <a:endParaRPr lang="en-US" sz="2800" b="1" dirty="0">
              <a:solidFill>
                <a:srgbClr val="FF0000"/>
              </a:solidFill>
            </a:endParaRPr>
          </a:p>
          <a:p>
            <a:r>
              <a:rPr lang="en-US" sz="2800" b="1" dirty="0" smtClean="0">
                <a:solidFill>
                  <a:srgbClr val="FF0000"/>
                </a:solidFill>
              </a:rPr>
              <a:t>Team </a:t>
            </a:r>
            <a:r>
              <a:rPr lang="en-US" sz="2800" b="1" dirty="0">
                <a:solidFill>
                  <a:srgbClr val="FF0000"/>
                </a:solidFill>
              </a:rPr>
              <a:t>capabilities and resources are assessed relative to an initial analysis of the critical project elements (“tall poles”) that must be addressed for a successful design solution. </a:t>
            </a:r>
            <a:endParaRPr lang="en-US" sz="2800" b="1" dirty="0" smtClean="0">
              <a:solidFill>
                <a:srgbClr val="FF0000"/>
              </a:solidFill>
            </a:endParaRPr>
          </a:p>
          <a:p>
            <a:endParaRPr lang="en-US" sz="2800" b="1" dirty="0">
              <a:solidFill>
                <a:srgbClr val="FF0000"/>
              </a:solidFill>
            </a:endParaRPr>
          </a:p>
          <a:p>
            <a:r>
              <a:rPr lang="en-US" sz="2800" b="1" dirty="0" smtClean="0"/>
              <a:t>This </a:t>
            </a:r>
            <a:r>
              <a:rPr lang="en-US" sz="2800" b="1" dirty="0"/>
              <a:t>assignment should be approached in the order given, i.e. define the problem and research related work before the specific objectives </a:t>
            </a:r>
            <a:r>
              <a:rPr lang="en-US" sz="2800" b="1" dirty="0" smtClean="0"/>
              <a:t>(requirements) are </a:t>
            </a:r>
            <a:r>
              <a:rPr lang="en-US" sz="2800" b="1" dirty="0"/>
              <a:t>identified</a:t>
            </a:r>
            <a:r>
              <a:rPr lang="en-US" sz="2800" b="1" dirty="0" smtClean="0"/>
              <a:t>.</a:t>
            </a:r>
            <a:endParaRPr lang="en-US" sz="2800" b="1" dirty="0"/>
          </a:p>
        </p:txBody>
      </p:sp>
      <p:sp>
        <p:nvSpPr>
          <p:cNvPr id="4" name="TextBox 3"/>
          <p:cNvSpPr txBox="1"/>
          <p:nvPr/>
        </p:nvSpPr>
        <p:spPr>
          <a:xfrm>
            <a:off x="1100921" y="0"/>
            <a:ext cx="10802957" cy="617541"/>
          </a:xfrm>
          <a:prstGeom prst="rect">
            <a:avLst/>
          </a:prstGeom>
          <a:noFill/>
          <a:ln>
            <a:noFill/>
          </a:ln>
        </p:spPr>
        <p:txBody>
          <a:bodyPr wrap="none" rtlCol="0">
            <a:spAutoFit/>
          </a:bodyPr>
          <a:lstStyle/>
          <a:p>
            <a:r>
              <a:rPr lang="en-US" sz="3413" b="1" dirty="0"/>
              <a:t>Capstone Project Milestones: </a:t>
            </a:r>
            <a:r>
              <a:rPr lang="en-US" sz="3413" b="1" dirty="0">
                <a:solidFill>
                  <a:srgbClr val="0070C0"/>
                </a:solidFill>
              </a:rPr>
              <a:t>Project Definition Document</a:t>
            </a:r>
          </a:p>
        </p:txBody>
      </p:sp>
      <p:cxnSp>
        <p:nvCxnSpPr>
          <p:cNvPr id="6" name="Straight Connector 5"/>
          <p:cNvCxnSpPr/>
          <p:nvPr/>
        </p:nvCxnSpPr>
        <p:spPr>
          <a:xfrm flipV="1">
            <a:off x="778287" y="595279"/>
            <a:ext cx="11518816"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9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0240" y="840911"/>
            <a:ext cx="11704320" cy="8314963"/>
          </a:xfrm>
        </p:spPr>
        <p:txBody>
          <a:bodyPr>
            <a:normAutofit/>
          </a:bodyPr>
          <a:lstStyle/>
          <a:p>
            <a:r>
              <a:rPr lang="en-US" sz="2800" b="1" dirty="0" smtClean="0"/>
              <a:t>The </a:t>
            </a:r>
            <a:r>
              <a:rPr lang="en-US" sz="2800" b="1" dirty="0"/>
              <a:t>PDD is developed in cooperation with the project </a:t>
            </a:r>
            <a:r>
              <a:rPr lang="en-US" sz="2800" b="1" dirty="0" smtClean="0"/>
              <a:t>customer, </a:t>
            </a:r>
            <a:r>
              <a:rPr lang="en-US" sz="2800" b="1" dirty="0"/>
              <a:t>and represents a common understanding of the project focus, functional requirements, scope, and deliverables. </a:t>
            </a:r>
            <a:endParaRPr lang="en-US" sz="2800" b="1" dirty="0" smtClean="0"/>
          </a:p>
          <a:p>
            <a:endParaRPr lang="en-US" sz="2800" b="1" dirty="0">
              <a:solidFill>
                <a:srgbClr val="FF0000"/>
              </a:solidFill>
            </a:endParaRPr>
          </a:p>
          <a:p>
            <a:r>
              <a:rPr lang="en-US" sz="2800" dirty="0" smtClean="0">
                <a:solidFill>
                  <a:srgbClr val="FF0000"/>
                </a:solidFill>
              </a:rPr>
              <a:t>Customer </a:t>
            </a:r>
            <a:r>
              <a:rPr lang="en-US" sz="2800" dirty="0">
                <a:solidFill>
                  <a:srgbClr val="FF0000"/>
                </a:solidFill>
              </a:rPr>
              <a:t>approval is due at the time of PDD submission. Deviations from the set of objectives provided here will not be permitted without customer and advisor approval in the form of a revised PDD</a:t>
            </a:r>
            <a:r>
              <a:rPr lang="en-US" sz="2800" dirty="0"/>
              <a:t>.</a:t>
            </a:r>
          </a:p>
          <a:p>
            <a:endParaRPr lang="en-US" sz="2800" dirty="0"/>
          </a:p>
          <a:p>
            <a:r>
              <a:rPr lang="en-US" sz="2800" b="1" dirty="0">
                <a:solidFill>
                  <a:srgbClr val="FF0000"/>
                </a:solidFill>
              </a:rPr>
              <a:t>The Projects Advisory Board (PAB) will review the PDD for clarity of purpose and credibility of the critical project elements, together with the corresponding team capabilities and resources.</a:t>
            </a:r>
            <a:r>
              <a:rPr lang="en-US" sz="2800" dirty="0"/>
              <a:t> </a:t>
            </a:r>
            <a:endParaRPr lang="en-US" sz="2800" dirty="0" smtClean="0"/>
          </a:p>
          <a:p>
            <a:endParaRPr lang="en-US" sz="2800" b="1" dirty="0"/>
          </a:p>
          <a:p>
            <a:r>
              <a:rPr lang="en-US" sz="2800" b="1" dirty="0" smtClean="0"/>
              <a:t>The </a:t>
            </a:r>
            <a:r>
              <a:rPr lang="en-US" sz="2800" b="1" dirty="0"/>
              <a:t>PAB will issue a judgment of “acceptable” or “not acceptable” for readiness </a:t>
            </a:r>
            <a:r>
              <a:rPr lang="en-US" sz="2800" dirty="0"/>
              <a:t>to begin the conceptual design phase, along with specific feedback on weak PDD components. Only teams with an “acceptable” PDD will be permitted to continue with the design process leading toward the Preliminary Design Review (PDR). Others must revise the PDD until an “acceptable” project definition is obtained</a:t>
            </a:r>
            <a:r>
              <a:rPr lang="en-US" sz="2800" dirty="0" smtClean="0"/>
              <a:t>.</a:t>
            </a:r>
            <a:endParaRPr lang="en-US" sz="2800" dirty="0"/>
          </a:p>
        </p:txBody>
      </p:sp>
      <p:sp>
        <p:nvSpPr>
          <p:cNvPr id="4" name="TextBox 3"/>
          <p:cNvSpPr txBox="1"/>
          <p:nvPr/>
        </p:nvSpPr>
        <p:spPr>
          <a:xfrm>
            <a:off x="1100921" y="0"/>
            <a:ext cx="10802957" cy="617541"/>
          </a:xfrm>
          <a:prstGeom prst="rect">
            <a:avLst/>
          </a:prstGeom>
          <a:noFill/>
          <a:ln>
            <a:noFill/>
          </a:ln>
        </p:spPr>
        <p:txBody>
          <a:bodyPr wrap="none" rtlCol="0">
            <a:spAutoFit/>
          </a:bodyPr>
          <a:lstStyle/>
          <a:p>
            <a:r>
              <a:rPr lang="en-US" sz="3413" b="1" dirty="0"/>
              <a:t>Capstone Project Milestones: </a:t>
            </a:r>
            <a:r>
              <a:rPr lang="en-US" sz="3413" b="1" dirty="0">
                <a:solidFill>
                  <a:srgbClr val="0070C0"/>
                </a:solidFill>
              </a:rPr>
              <a:t>Project Definition Document</a:t>
            </a:r>
          </a:p>
        </p:txBody>
      </p:sp>
      <p:cxnSp>
        <p:nvCxnSpPr>
          <p:cNvPr id="6" name="Straight Connector 5"/>
          <p:cNvCxnSpPr/>
          <p:nvPr/>
        </p:nvCxnSpPr>
        <p:spPr>
          <a:xfrm flipV="1">
            <a:off x="778287" y="595279"/>
            <a:ext cx="11518816"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844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p:cNvSpPr txBox="1"/>
          <p:nvPr/>
        </p:nvSpPr>
        <p:spPr>
          <a:xfrm>
            <a:off x="669113" y="0"/>
            <a:ext cx="11626902" cy="617541"/>
          </a:xfrm>
          <a:prstGeom prst="rect">
            <a:avLst/>
          </a:prstGeom>
          <a:noFill/>
          <a:ln>
            <a:noFill/>
          </a:ln>
        </p:spPr>
        <p:txBody>
          <a:bodyPr wrap="none" rtlCol="0">
            <a:spAutoFit/>
          </a:bodyPr>
          <a:lstStyle/>
          <a:p>
            <a:pPr algn="ctr"/>
            <a:r>
              <a:rPr lang="en-US" sz="3413" b="1" dirty="0" smtClean="0"/>
              <a:t>Use Cases (engineering) and User Stories (agile methodologies)</a:t>
            </a:r>
            <a:endParaRPr lang="en-US" sz="3413" b="1" dirty="0"/>
          </a:p>
        </p:txBody>
      </p:sp>
      <p:sp>
        <p:nvSpPr>
          <p:cNvPr id="2" name="TextBox 1"/>
          <p:cNvSpPr txBox="1"/>
          <p:nvPr/>
        </p:nvSpPr>
        <p:spPr>
          <a:xfrm>
            <a:off x="933187" y="1212820"/>
            <a:ext cx="11098753" cy="7478970"/>
          </a:xfrm>
          <a:prstGeom prst="rect">
            <a:avLst/>
          </a:prstGeom>
          <a:noFill/>
        </p:spPr>
        <p:txBody>
          <a:bodyPr wrap="square" rtlCol="0">
            <a:spAutoFit/>
          </a:bodyPr>
          <a:lstStyle/>
          <a:p>
            <a:pPr marL="487672" lvl="0" indent="-487672" algn="l" defTabSz="914400" hangingPunct="1"/>
            <a:r>
              <a:rPr lang="en-US" sz="2400" dirty="0"/>
              <a:t>A </a:t>
            </a:r>
            <a:r>
              <a:rPr lang="en-US" sz="2400" b="1" dirty="0"/>
              <a:t>user story</a:t>
            </a:r>
            <a:r>
              <a:rPr lang="en-US" sz="2400" dirty="0"/>
              <a:t> is a tool used in Agile software development to capture a description of a software feature from an end-</a:t>
            </a:r>
            <a:r>
              <a:rPr lang="en-US" sz="2400" b="1" dirty="0"/>
              <a:t>user</a:t>
            </a:r>
            <a:r>
              <a:rPr lang="en-US" sz="2400" dirty="0"/>
              <a:t> perspective. The </a:t>
            </a:r>
            <a:r>
              <a:rPr lang="en-US" sz="2400" b="1" dirty="0"/>
              <a:t>user </a:t>
            </a:r>
            <a:r>
              <a:rPr lang="en-US" sz="2400" b="1" dirty="0" err="1"/>
              <a:t>story</a:t>
            </a:r>
            <a:r>
              <a:rPr lang="en-US" sz="2400" dirty="0" err="1"/>
              <a:t>describes</a:t>
            </a:r>
            <a:r>
              <a:rPr lang="en-US" sz="2400" dirty="0"/>
              <a:t> the type of </a:t>
            </a:r>
            <a:r>
              <a:rPr lang="en-US" sz="2400" b="1" dirty="0"/>
              <a:t>user</a:t>
            </a:r>
            <a:r>
              <a:rPr lang="en-US" sz="2400" dirty="0"/>
              <a:t>, what they want and why. A </a:t>
            </a:r>
            <a:r>
              <a:rPr lang="en-US" sz="2400" b="1" dirty="0"/>
              <a:t>user story</a:t>
            </a:r>
            <a:r>
              <a:rPr lang="en-US" sz="2400" dirty="0"/>
              <a:t> helps to create a simplified description of a requirement</a:t>
            </a:r>
            <a:r>
              <a:rPr lang="en-US" sz="2400" dirty="0" smtClean="0"/>
              <a:t>.</a:t>
            </a:r>
          </a:p>
          <a:p>
            <a:pPr marL="487672" lvl="0" indent="-487672" algn="l" defTabSz="914400" hangingPunct="1"/>
            <a:endParaRPr lang="en-US" sz="2400" dirty="0"/>
          </a:p>
          <a:p>
            <a:pPr marL="487672" lvl="0" indent="-487672" algn="l" defTabSz="914400" hangingPunct="1"/>
            <a:r>
              <a:rPr lang="en-US" sz="2400" b="1" dirty="0"/>
              <a:t>User stories</a:t>
            </a:r>
            <a:r>
              <a:rPr lang="en-US" sz="2400" dirty="0"/>
              <a:t> are part of an agile approach that helps shift the focus from writing about requirements to talking about them. All agile </a:t>
            </a:r>
            <a:r>
              <a:rPr lang="en-US" sz="2400" b="1" dirty="0"/>
              <a:t>user stories</a:t>
            </a:r>
            <a:r>
              <a:rPr lang="en-US" sz="2400" dirty="0"/>
              <a:t> include a written sentence or two and, more importantly, a series of conversations about the desired </a:t>
            </a:r>
            <a:r>
              <a:rPr lang="en-US" sz="2400" dirty="0" smtClean="0"/>
              <a:t>functionality. </a:t>
            </a:r>
            <a:r>
              <a:rPr lang="en-US" sz="2400" dirty="0"/>
              <a:t>A </a:t>
            </a:r>
            <a:r>
              <a:rPr lang="en-US" sz="2400" b="1" dirty="0"/>
              <a:t>user story</a:t>
            </a:r>
            <a:r>
              <a:rPr lang="en-US" sz="2400" dirty="0"/>
              <a:t> is a very high-level definition of a requirement, containing just enough information so that the developers can produce a reasonable estimate of the effort to implement it</a:t>
            </a:r>
            <a:r>
              <a:rPr lang="en-US" sz="2400" dirty="0" smtClean="0"/>
              <a:t>.</a:t>
            </a:r>
          </a:p>
          <a:p>
            <a:pPr marL="487672" lvl="0" indent="-487672" algn="l" defTabSz="914400" hangingPunct="1"/>
            <a:endParaRPr lang="en-US" sz="2400" dirty="0" smtClean="0"/>
          </a:p>
          <a:p>
            <a:pPr marL="487672" lvl="0" indent="-487672" algn="l" defTabSz="914400" hangingPunct="1"/>
            <a:r>
              <a:rPr lang="en-US" sz="2400" dirty="0" smtClean="0"/>
              <a:t>_______________________________________________________________________</a:t>
            </a:r>
          </a:p>
          <a:p>
            <a:pPr marL="487672" lvl="0" indent="-487672" algn="l" defTabSz="914400" hangingPunct="1"/>
            <a:endParaRPr lang="en-US" sz="2400" dirty="0"/>
          </a:p>
          <a:p>
            <a:pPr marL="487672" lvl="0" indent="-487672" algn="l" defTabSz="914400" hangingPunct="1"/>
            <a:r>
              <a:rPr lang="en-US" sz="2400" dirty="0"/>
              <a:t>In software and systems engineering, a </a:t>
            </a:r>
            <a:r>
              <a:rPr lang="en-US" sz="2400" b="1" dirty="0"/>
              <a:t>use case</a:t>
            </a:r>
            <a:r>
              <a:rPr lang="en-US" sz="2400" dirty="0"/>
              <a:t> is a list of actions or event steps typically defining the interactions between a role (known in the Unified Modeling Language as an actor) and a system to achieve a goal. The actor can be a human or other external system.</a:t>
            </a:r>
            <a:endParaRPr lang="en-US" sz="2400" dirty="0" smtClean="0"/>
          </a:p>
          <a:p>
            <a:pPr marL="487672" lvl="0" indent="-487672" algn="l" defTabSz="914400" hangingPunct="1"/>
            <a:endParaRPr lang="en-US" sz="2400" dirty="0"/>
          </a:p>
          <a:p>
            <a:pPr marL="487672" lvl="0" indent="-487672" algn="l" defTabSz="914400" hangingPunct="1"/>
            <a:endParaRPr lang="en-US" sz="2400" dirty="0"/>
          </a:p>
        </p:txBody>
      </p:sp>
      <p:cxnSp>
        <p:nvCxnSpPr>
          <p:cNvPr id="5" name="Straight Connector 4"/>
          <p:cNvCxnSpPr/>
          <p:nvPr/>
        </p:nvCxnSpPr>
        <p:spPr>
          <a:xfrm flipV="1">
            <a:off x="778287" y="595279"/>
            <a:ext cx="11518816"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057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p:cNvSpPr txBox="1"/>
          <p:nvPr/>
        </p:nvSpPr>
        <p:spPr>
          <a:xfrm>
            <a:off x="4234191" y="0"/>
            <a:ext cx="4496745" cy="617541"/>
          </a:xfrm>
          <a:prstGeom prst="rect">
            <a:avLst/>
          </a:prstGeom>
          <a:noFill/>
          <a:ln>
            <a:noFill/>
          </a:ln>
        </p:spPr>
        <p:txBody>
          <a:bodyPr wrap="none" rtlCol="0">
            <a:spAutoFit/>
          </a:bodyPr>
          <a:lstStyle/>
          <a:p>
            <a:pPr algn="ctr"/>
            <a:r>
              <a:rPr lang="en-US" sz="3413" b="1" dirty="0" smtClean="0"/>
              <a:t>Use Cases (</a:t>
            </a:r>
            <a:r>
              <a:rPr lang="en-US" sz="3413" b="1" dirty="0"/>
              <a:t>E</a:t>
            </a:r>
            <a:r>
              <a:rPr lang="en-US" sz="3413" b="1" dirty="0" smtClean="0"/>
              <a:t>ngineering)</a:t>
            </a:r>
            <a:endParaRPr lang="en-US" sz="3413" b="1" dirty="0"/>
          </a:p>
        </p:txBody>
      </p:sp>
      <p:sp>
        <p:nvSpPr>
          <p:cNvPr id="2" name="TextBox 1"/>
          <p:cNvSpPr txBox="1"/>
          <p:nvPr/>
        </p:nvSpPr>
        <p:spPr>
          <a:xfrm>
            <a:off x="933187" y="1212820"/>
            <a:ext cx="11478669" cy="7848302"/>
          </a:xfrm>
          <a:prstGeom prst="rect">
            <a:avLst/>
          </a:prstGeom>
          <a:noFill/>
        </p:spPr>
        <p:txBody>
          <a:bodyPr wrap="square" rtlCol="0">
            <a:spAutoFit/>
          </a:bodyPr>
          <a:lstStyle/>
          <a:p>
            <a:pPr algn="l"/>
            <a:r>
              <a:rPr lang="en-US" sz="2400" b="1" dirty="0">
                <a:hlinkClick r:id="rId3"/>
              </a:rPr>
              <a:t>CCSDS </a:t>
            </a:r>
            <a:r>
              <a:rPr lang="en-US" sz="2400" b="1" dirty="0" smtClean="0">
                <a:hlinkClick r:id="rId3"/>
              </a:rPr>
              <a:t>880.0-G-3</a:t>
            </a:r>
            <a:r>
              <a:rPr lang="en-US" sz="2400" b="1" dirty="0"/>
              <a:t> </a:t>
            </a:r>
            <a:r>
              <a:rPr lang="en-US" sz="2400" b="1" dirty="0" smtClean="0"/>
              <a:t> </a:t>
            </a:r>
            <a:r>
              <a:rPr lang="en-US" sz="2400" dirty="0" smtClean="0"/>
              <a:t>File </a:t>
            </a:r>
            <a:r>
              <a:rPr lang="en-US" sz="2400" dirty="0"/>
              <a:t>size 5834 KB</a:t>
            </a:r>
          </a:p>
          <a:p>
            <a:pPr algn="l"/>
            <a:r>
              <a:rPr lang="en-US" sz="2400" b="1" i="1" dirty="0"/>
              <a:t>Wireless Network Communications Overview for Space Mission Operations.</a:t>
            </a:r>
            <a:r>
              <a:rPr lang="en-US" sz="2400" b="1" dirty="0"/>
              <a:t> Green Book. Issue 3. May 2017.</a:t>
            </a:r>
          </a:p>
          <a:p>
            <a:pPr marL="487672" lvl="0" indent="-487672" algn="l" defTabSz="914400" hangingPunct="1"/>
            <a:endParaRPr lang="en-US" sz="2400" dirty="0" smtClean="0"/>
          </a:p>
          <a:p>
            <a:pPr marL="487672" lvl="0" indent="-487672" algn="l" defTabSz="914400" hangingPunct="1"/>
            <a:endParaRPr lang="en-US" sz="2400" dirty="0"/>
          </a:p>
          <a:p>
            <a:pPr marL="487672" lvl="0" indent="-487672" algn="l" defTabSz="914400" hangingPunct="1"/>
            <a:endParaRPr lang="en-US" sz="2400" dirty="0"/>
          </a:p>
          <a:p>
            <a:pPr marL="487672" lvl="0" indent="-487672" algn="l" defTabSz="914400" hangingPunct="1"/>
            <a:r>
              <a:rPr lang="en-US" sz="2400" dirty="0">
                <a:hlinkClick r:id="rId3"/>
              </a:rPr>
              <a:t>https://</a:t>
            </a:r>
            <a:r>
              <a:rPr lang="en-US" sz="2400" dirty="0" smtClean="0">
                <a:hlinkClick r:id="rId3"/>
              </a:rPr>
              <a:t>public.ccsds.org/Pubs/880x0g3.pdf</a:t>
            </a:r>
            <a:endParaRPr lang="en-US" sz="2400" dirty="0" smtClean="0"/>
          </a:p>
          <a:p>
            <a:pPr marL="487672" lvl="0" indent="-487672" algn="l" defTabSz="914400" hangingPunct="1"/>
            <a:endParaRPr lang="en-US" sz="2400" dirty="0" smtClean="0"/>
          </a:p>
          <a:p>
            <a:pPr marL="14288" algn="l"/>
            <a:r>
              <a:rPr lang="en-US" sz="2400" dirty="0" smtClean="0"/>
              <a:t>USE CASES .................................................................................................................... 3-1</a:t>
            </a:r>
          </a:p>
          <a:p>
            <a:pPr marL="14288" algn="l"/>
            <a:r>
              <a:rPr lang="en-US" sz="2400" dirty="0" smtClean="0"/>
              <a:t>3.1 GENERAL ................................................................................................................ 3-1</a:t>
            </a:r>
          </a:p>
          <a:p>
            <a:pPr marL="14288" algn="l"/>
            <a:r>
              <a:rPr lang="en-US" sz="2400" dirty="0" smtClean="0"/>
              <a:t>3.2 INVENTORY MANAGEMENT PROBLEM DOMAIN AND USE CASES ....................... 3-1</a:t>
            </a:r>
          </a:p>
          <a:p>
            <a:pPr marL="14288" algn="l"/>
            <a:r>
              <a:rPr lang="en-US" sz="2400" dirty="0" smtClean="0"/>
              <a:t>3.3 SPACECRAFT WIRELESS COMMUNICATION PROBLEM</a:t>
            </a:r>
          </a:p>
          <a:p>
            <a:pPr marL="14288" algn="l"/>
            <a:r>
              <a:rPr lang="en-US" sz="2400" dirty="0" smtClean="0"/>
              <a:t>DOMAIN AND USE CASES ............................................................................................ 3-7</a:t>
            </a:r>
          </a:p>
          <a:p>
            <a:pPr algn="l"/>
            <a:endParaRPr lang="de-DE" sz="2400" dirty="0" smtClean="0"/>
          </a:p>
          <a:p>
            <a:pPr algn="l"/>
            <a:r>
              <a:rPr lang="de-DE" sz="2400" dirty="0" smtClean="0"/>
              <a:t>ANNEX </a:t>
            </a:r>
            <a:r>
              <a:rPr lang="de-DE" sz="2400" dirty="0"/>
              <a:t>D AUTOMATED LOGISTICS MANAGEMENT USE CASES </a:t>
            </a:r>
            <a:r>
              <a:rPr lang="de-DE" sz="2400" dirty="0" smtClean="0"/>
              <a:t>.................................. </a:t>
            </a:r>
            <a:r>
              <a:rPr lang="de-DE" sz="2400" dirty="0"/>
              <a:t>D-1</a:t>
            </a:r>
          </a:p>
          <a:p>
            <a:pPr algn="l"/>
            <a:r>
              <a:rPr lang="de-DE" sz="2400" dirty="0"/>
              <a:t>ANNEX E SPACECRAFT USE CASES </a:t>
            </a:r>
            <a:r>
              <a:rPr lang="de-DE" sz="2400" dirty="0" smtClean="0"/>
              <a:t>............................................................................... E-1</a:t>
            </a:r>
            <a:endParaRPr lang="de-DE" sz="2400" dirty="0"/>
          </a:p>
          <a:p>
            <a:pPr algn="l"/>
            <a:r>
              <a:rPr lang="de-DE" sz="2400" dirty="0"/>
              <a:t>ANNEX F HIGH DATA RATE WIRELESS NETWORK USE CASES </a:t>
            </a:r>
            <a:r>
              <a:rPr lang="de-DE" sz="2400" dirty="0" smtClean="0"/>
              <a:t>..................................... </a:t>
            </a:r>
            <a:r>
              <a:rPr lang="de-DE" sz="2400" dirty="0"/>
              <a:t>F-1</a:t>
            </a:r>
          </a:p>
          <a:p>
            <a:pPr marL="487672" lvl="0" indent="-487672" algn="l" defTabSz="914400" hangingPunct="1"/>
            <a:endParaRPr lang="en-US" sz="2400" dirty="0" smtClean="0"/>
          </a:p>
          <a:p>
            <a:pPr marL="487672" lvl="0" indent="-487672" algn="l" defTabSz="914400" hangingPunct="1"/>
            <a:endParaRPr lang="en-US" sz="2400" dirty="0"/>
          </a:p>
          <a:p>
            <a:pPr marL="487672" lvl="0" indent="-487672" algn="l" defTabSz="914400" hangingPunct="1"/>
            <a:endParaRPr lang="en-US" sz="2400" dirty="0" smtClean="0"/>
          </a:p>
          <a:p>
            <a:pPr marL="487672" lvl="0" indent="-487672" algn="l" defTabSz="914400" hangingPunct="1"/>
            <a:endParaRPr lang="en-US" sz="2400" dirty="0"/>
          </a:p>
        </p:txBody>
      </p:sp>
      <p:cxnSp>
        <p:nvCxnSpPr>
          <p:cNvPr id="5" name="Straight Connector 4"/>
          <p:cNvCxnSpPr/>
          <p:nvPr/>
        </p:nvCxnSpPr>
        <p:spPr>
          <a:xfrm flipV="1">
            <a:off x="778287" y="595279"/>
            <a:ext cx="11518816"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46087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0240" y="840911"/>
            <a:ext cx="11704320" cy="8314963"/>
          </a:xfrm>
        </p:spPr>
        <p:txBody>
          <a:bodyPr>
            <a:noAutofit/>
          </a:bodyPr>
          <a:lstStyle/>
          <a:p>
            <a:pPr marL="0" indent="0">
              <a:buNone/>
            </a:pPr>
            <a:r>
              <a:rPr lang="en-US" sz="2600" dirty="0"/>
              <a:t>The activities involved in requirements engineering vary widely, depending on the type of system being developed and the specific practices of the organization(s) involved</a:t>
            </a:r>
            <a:r>
              <a:rPr lang="en-US" sz="2600" dirty="0" smtClean="0"/>
              <a:t>.</a:t>
            </a:r>
            <a:r>
              <a:rPr lang="en-US" sz="2600" dirty="0"/>
              <a:t> These may include</a:t>
            </a:r>
            <a:r>
              <a:rPr lang="en-US" sz="2600" dirty="0" smtClean="0"/>
              <a:t>:</a:t>
            </a:r>
          </a:p>
          <a:p>
            <a:pPr marL="0" indent="0">
              <a:buNone/>
            </a:pPr>
            <a:endParaRPr lang="en-US" sz="2600" dirty="0" smtClean="0"/>
          </a:p>
          <a:p>
            <a:r>
              <a:rPr lang="en-US" sz="2600" dirty="0" smtClean="0">
                <a:hlinkClick r:id="rId2" tooltip="Requirements inception"/>
              </a:rPr>
              <a:t>Requirements </a:t>
            </a:r>
            <a:r>
              <a:rPr lang="en-US" sz="2600" dirty="0">
                <a:hlinkClick r:id="rId2" tooltip="Requirements inception"/>
              </a:rPr>
              <a:t>inception</a:t>
            </a:r>
            <a:r>
              <a:rPr lang="en-US" sz="2600" dirty="0"/>
              <a:t> or </a:t>
            </a:r>
            <a:r>
              <a:rPr lang="en-US" sz="2600" dirty="0">
                <a:hlinkClick r:id="rId3" tooltip="Requirements elicitation"/>
              </a:rPr>
              <a:t>requirements elicitation</a:t>
            </a:r>
            <a:r>
              <a:rPr lang="en-US" sz="2600" dirty="0"/>
              <a:t> - Developers and stakeholders meet, the latter are inquired concerning their needs and wants regarding the software product.</a:t>
            </a:r>
          </a:p>
          <a:p>
            <a:r>
              <a:rPr lang="en-US" sz="2600" dirty="0">
                <a:hlinkClick r:id="rId4" tooltip="Requirements analysis"/>
              </a:rPr>
              <a:t>Requirements analysis</a:t>
            </a:r>
            <a:r>
              <a:rPr lang="en-US" sz="2600" dirty="0"/>
              <a:t> and negotiation - Requirements are identified (including new ones if the development is iterative) and conflicts with stakeholders are </a:t>
            </a:r>
            <a:r>
              <a:rPr lang="en-US" sz="2600" dirty="0" smtClean="0"/>
              <a:t>solved</a:t>
            </a:r>
            <a:endParaRPr lang="en-US" sz="2600" dirty="0"/>
          </a:p>
          <a:p>
            <a:r>
              <a:rPr lang="en-US" sz="2600" dirty="0">
                <a:hlinkClick r:id="rId5" tooltip="System modeling"/>
              </a:rPr>
              <a:t>System modeling</a:t>
            </a:r>
            <a:r>
              <a:rPr lang="en-US" sz="2600" dirty="0"/>
              <a:t> - Some Engineering fields (or specific situations) require the product to be completely designed and modeled before its construction or fabrication starts and, therefore, the design phase must be performed in </a:t>
            </a:r>
            <a:r>
              <a:rPr lang="en-US" sz="2600" dirty="0" smtClean="0"/>
              <a:t>advance.</a:t>
            </a:r>
          </a:p>
          <a:p>
            <a:pPr lvl="1"/>
            <a:r>
              <a:rPr lang="en-US" sz="2600" dirty="0" smtClean="0"/>
              <a:t>Aerospace systems </a:t>
            </a:r>
            <a:r>
              <a:rPr lang="en-US" sz="2600" dirty="0" smtClean="0"/>
              <a:t>vs. software development analogy</a:t>
            </a:r>
            <a:endParaRPr lang="en-US" sz="2600" dirty="0"/>
          </a:p>
          <a:p>
            <a:endParaRPr lang="en-US" sz="2600" dirty="0" smtClean="0"/>
          </a:p>
          <a:p>
            <a:r>
              <a:rPr lang="en-US" sz="2600" dirty="0" smtClean="0"/>
              <a:t>Requirements </a:t>
            </a:r>
            <a:r>
              <a:rPr lang="en-US" sz="2600" dirty="0"/>
              <a:t>specification - Requirements are documented in a formal artifact called Requirements Specification (RS). </a:t>
            </a:r>
            <a:endParaRPr lang="en-US" sz="2600" dirty="0" smtClean="0"/>
          </a:p>
          <a:p>
            <a:r>
              <a:rPr lang="en-US" sz="2600" dirty="0" smtClean="0"/>
              <a:t>Requirements </a:t>
            </a:r>
            <a:r>
              <a:rPr lang="en-US" sz="2600" dirty="0"/>
              <a:t>validation - Checking that the documented requirements and models are consistent and meet the needs of the stakeholder. Only if the final draft passes the validation process, the RS becomes official</a:t>
            </a:r>
            <a:r>
              <a:rPr lang="en-US" sz="2600" dirty="0" smtClean="0"/>
              <a:t>.</a:t>
            </a:r>
            <a:endParaRPr lang="en-US" sz="2600" dirty="0"/>
          </a:p>
        </p:txBody>
      </p:sp>
      <p:sp>
        <p:nvSpPr>
          <p:cNvPr id="4" name="TextBox 3"/>
          <p:cNvSpPr txBox="1"/>
          <p:nvPr/>
        </p:nvSpPr>
        <p:spPr>
          <a:xfrm>
            <a:off x="2959613" y="0"/>
            <a:ext cx="7085594" cy="617541"/>
          </a:xfrm>
          <a:prstGeom prst="rect">
            <a:avLst/>
          </a:prstGeom>
          <a:noFill/>
          <a:ln>
            <a:noFill/>
          </a:ln>
        </p:spPr>
        <p:txBody>
          <a:bodyPr wrap="none" rtlCol="0">
            <a:spAutoFit/>
          </a:bodyPr>
          <a:lstStyle/>
          <a:p>
            <a:r>
              <a:rPr lang="en-US" sz="3413" b="1" dirty="0" smtClean="0">
                <a:solidFill>
                  <a:schemeClr val="tx1"/>
                </a:solidFill>
              </a:rPr>
              <a:t>Requirements Generation (Definition)</a:t>
            </a:r>
            <a:endParaRPr lang="en-US" sz="3413" b="1" dirty="0">
              <a:solidFill>
                <a:schemeClr val="tx1"/>
              </a:solidFill>
            </a:endParaRPr>
          </a:p>
        </p:txBody>
      </p:sp>
      <p:cxnSp>
        <p:nvCxnSpPr>
          <p:cNvPr id="6" name="Straight Connector 5"/>
          <p:cNvCxnSpPr/>
          <p:nvPr/>
        </p:nvCxnSpPr>
        <p:spPr>
          <a:xfrm flipV="1">
            <a:off x="778287" y="595279"/>
            <a:ext cx="11518816"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055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427" y="3404994"/>
            <a:ext cx="11216640" cy="1885245"/>
          </a:xfrm>
        </p:spPr>
        <p:txBody>
          <a:bodyPr/>
          <a:lstStyle/>
          <a:p>
            <a:pPr algn="ctr"/>
            <a:r>
              <a:rPr lang="en-US" smtClean="0">
                <a:solidFill>
                  <a:schemeClr val="bg1">
                    <a:lumMod val="50000"/>
                  </a:schemeClr>
                </a:solidFill>
              </a:rPr>
              <a:t>Back-up Slides</a:t>
            </a:r>
            <a:endParaRPr lang="en-US">
              <a:solidFill>
                <a:schemeClr val="bg1">
                  <a:lumMod val="50000"/>
                </a:schemeClr>
              </a:solidFill>
            </a:endParaRPr>
          </a:p>
        </p:txBody>
      </p:sp>
      <p:sp>
        <p:nvSpPr>
          <p:cNvPr id="3" name="Slide Number Placeholder 2"/>
          <p:cNvSpPr>
            <a:spLocks noGrp="1"/>
          </p:cNvSpPr>
          <p:nvPr>
            <p:ph type="sldNum" sz="quarter" idx="2"/>
          </p:nvPr>
        </p:nvSpPr>
        <p:spPr/>
        <p:txBody>
          <a:bodyPr/>
          <a:lstStyle/>
          <a:p>
            <a:fld id="{86CB4B4D-7CA3-9044-876B-883B54F8677D}" type="slidenum">
              <a:rPr lang="uk-UA" smtClean="0"/>
              <a:t>45</a:t>
            </a:fld>
            <a:endParaRPr lang="uk-UA"/>
          </a:p>
        </p:txBody>
      </p:sp>
    </p:spTree>
    <p:extLst>
      <p:ext uri="{BB962C8B-B14F-4D97-AF65-F5344CB8AC3E}">
        <p14:creationId xmlns:p14="http://schemas.microsoft.com/office/powerpoint/2010/main" val="1969033851"/>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0240" y="840911"/>
            <a:ext cx="11704320" cy="8314963"/>
          </a:xfrm>
        </p:spPr>
        <p:txBody>
          <a:bodyPr>
            <a:normAutofit/>
          </a:bodyPr>
          <a:lstStyle/>
          <a:p>
            <a:r>
              <a:rPr lang="en-US" sz="2276" b="1" dirty="0"/>
              <a:t>Project Definition Document (</a:t>
            </a:r>
            <a:r>
              <a:rPr lang="en-US" sz="2276" b="1" dirty="0">
                <a:hlinkClick r:id="rId2" invalidUrl="http://www.colorado.edu/aerospace/sites/default/files/attached-files/PDD Assignment.pdf"/>
              </a:rPr>
              <a:t>PDD</a:t>
            </a:r>
            <a:r>
              <a:rPr lang="en-US" sz="2276" b="1" dirty="0"/>
              <a:t>)</a:t>
            </a:r>
            <a:r>
              <a:rPr lang="en-US" sz="2276" dirty="0"/>
              <a:t>:  </a:t>
            </a:r>
            <a:r>
              <a:rPr lang="en-US" sz="2276" i="1" dirty="0">
                <a:solidFill>
                  <a:srgbClr val="0070C0"/>
                </a:solidFill>
              </a:rPr>
              <a:t>The Project Definition Document (PDD) forms the technical foundation for a design project. Its purpose is to clearly define the design problem that will be solved, and to ensure the design team has the requisite resources and capabilities. </a:t>
            </a:r>
            <a:r>
              <a:rPr lang="en-US" sz="2276" dirty="0"/>
              <a:t>The design problem definition consists of an articulation of the need being served, specific objectives and levels of success for the design to satisfy this need in the context of the design course, and specific functional requirements the design must provide to satisfy those objectives. </a:t>
            </a:r>
            <a:r>
              <a:rPr lang="en-US" sz="2276" b="1" dirty="0">
                <a:solidFill>
                  <a:srgbClr val="FF0000"/>
                </a:solidFill>
              </a:rPr>
              <a:t>Team capabilities and resources are assessed relative to an initial analysis of the critical project elements (“tall poles”) that must be addressed for a successful design solution. </a:t>
            </a:r>
            <a:r>
              <a:rPr lang="en-US" sz="2276" b="1" dirty="0"/>
              <a:t>This assignment should be approached in the order given, i.e. define the problem and research related work before the specific objectives are identified.</a:t>
            </a:r>
          </a:p>
          <a:p>
            <a:endParaRPr lang="en-US" sz="2276" dirty="0"/>
          </a:p>
          <a:p>
            <a:r>
              <a:rPr lang="en-US" sz="2276" b="1" dirty="0"/>
              <a:t>The PDD is developed in cooperation with the project </a:t>
            </a:r>
            <a:r>
              <a:rPr lang="en-US" sz="2276" b="1" dirty="0" smtClean="0"/>
              <a:t>customer, </a:t>
            </a:r>
            <a:r>
              <a:rPr lang="en-US" sz="2276" b="1" dirty="0"/>
              <a:t>and represents a common understanding of the project focus, functional requirements, scope, and deliverables. </a:t>
            </a:r>
            <a:r>
              <a:rPr lang="en-US" sz="2276" dirty="0">
                <a:solidFill>
                  <a:srgbClr val="FF0000"/>
                </a:solidFill>
              </a:rPr>
              <a:t>Customer approval is due at the time of PDD submission. Deviations from the set of objectives provided here will not be permitted without customer and advisor approval in the form of a revised PDD</a:t>
            </a:r>
            <a:r>
              <a:rPr lang="en-US" sz="2276" dirty="0"/>
              <a:t>.</a:t>
            </a:r>
          </a:p>
          <a:p>
            <a:endParaRPr lang="en-US" sz="2276" dirty="0"/>
          </a:p>
          <a:p>
            <a:r>
              <a:rPr lang="en-US" sz="2276" b="1" dirty="0">
                <a:solidFill>
                  <a:srgbClr val="FF0000"/>
                </a:solidFill>
              </a:rPr>
              <a:t>The Projects Advisory Board (PAB) will review the PDD for clarity of purpose and credibility of the critical project elements, together with the corresponding team capabilities and resources.</a:t>
            </a:r>
            <a:r>
              <a:rPr lang="en-US" sz="2276" dirty="0"/>
              <a:t> </a:t>
            </a:r>
            <a:r>
              <a:rPr lang="en-US" sz="2276" b="1" dirty="0"/>
              <a:t>The PAB will issue a judgment of “acceptable” or “not acceptable” for readiness </a:t>
            </a:r>
            <a:r>
              <a:rPr lang="en-US" sz="2276" dirty="0"/>
              <a:t>to begin the conceptual design phase, along with specific feedback on weak PDD components. Only teams with an “acceptable” PDD will be permitted to continue with the design process leading toward the Preliminary Design Review (PDR). Others must revise the PDD until an “acceptable” project definition is obtained</a:t>
            </a:r>
            <a:r>
              <a:rPr lang="en-US" sz="2276" dirty="0" smtClean="0"/>
              <a:t>.</a:t>
            </a:r>
            <a:endParaRPr lang="en-US" sz="2276" dirty="0"/>
          </a:p>
        </p:txBody>
      </p:sp>
      <p:sp>
        <p:nvSpPr>
          <p:cNvPr id="4" name="TextBox 3"/>
          <p:cNvSpPr txBox="1"/>
          <p:nvPr/>
        </p:nvSpPr>
        <p:spPr>
          <a:xfrm>
            <a:off x="1100921" y="0"/>
            <a:ext cx="10802957" cy="617541"/>
          </a:xfrm>
          <a:prstGeom prst="rect">
            <a:avLst/>
          </a:prstGeom>
          <a:noFill/>
          <a:ln>
            <a:noFill/>
          </a:ln>
        </p:spPr>
        <p:txBody>
          <a:bodyPr wrap="none" rtlCol="0">
            <a:spAutoFit/>
          </a:bodyPr>
          <a:lstStyle/>
          <a:p>
            <a:r>
              <a:rPr lang="en-US" sz="3413" b="1" dirty="0"/>
              <a:t>Capstone Project Milestones: </a:t>
            </a:r>
            <a:r>
              <a:rPr lang="en-US" sz="3413" b="1" dirty="0">
                <a:solidFill>
                  <a:srgbClr val="0070C0"/>
                </a:solidFill>
              </a:rPr>
              <a:t>Project Definition Document</a:t>
            </a:r>
          </a:p>
        </p:txBody>
      </p:sp>
      <p:cxnSp>
        <p:nvCxnSpPr>
          <p:cNvPr id="6" name="Straight Connector 5"/>
          <p:cNvCxnSpPr/>
          <p:nvPr/>
        </p:nvCxnSpPr>
        <p:spPr>
          <a:xfrm flipV="1">
            <a:off x="778287" y="595279"/>
            <a:ext cx="11518816"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869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a:bodyPr>
          <a:lstStyle/>
          <a:p>
            <a:fld id="{86CB4B4D-7CA3-9044-876B-883B54F8677D}" type="slidenum">
              <a:t>47</a:t>
            </a:fld>
            <a:endParaRPr/>
          </a:p>
        </p:txBody>
      </p:sp>
      <p:sp>
        <p:nvSpPr>
          <p:cNvPr id="6" name="TextBox 5"/>
          <p:cNvSpPr txBox="1"/>
          <p:nvPr/>
        </p:nvSpPr>
        <p:spPr>
          <a:xfrm>
            <a:off x="2238269" y="80070"/>
            <a:ext cx="8528297" cy="584775"/>
          </a:xfrm>
          <a:prstGeom prst="rect">
            <a:avLst/>
          </a:prstGeom>
          <a:noFill/>
          <a:ln>
            <a:noFill/>
          </a:ln>
        </p:spPr>
        <p:txBody>
          <a:bodyPr wrap="none" rtlCol="0">
            <a:spAutoFit/>
          </a:bodyPr>
          <a:lstStyle/>
          <a:p>
            <a:r>
              <a:rPr lang="en-US" sz="3200" b="1" dirty="0" smtClean="0"/>
              <a:t>Engineering Design (Applied Research) Definition</a:t>
            </a:r>
            <a:endParaRPr lang="en-US" sz="3200" b="1" dirty="0">
              <a:solidFill>
                <a:srgbClr val="0070C0"/>
              </a:solidFill>
            </a:endParaRPr>
          </a:p>
        </p:txBody>
      </p:sp>
      <p:cxnSp>
        <p:nvCxnSpPr>
          <p:cNvPr id="7" name="Straight Connector 6"/>
          <p:cNvCxnSpPr/>
          <p:nvPr/>
        </p:nvCxnSpPr>
        <p:spPr>
          <a:xfrm flipV="1">
            <a:off x="778287" y="595279"/>
            <a:ext cx="11518816" cy="43381"/>
          </a:xfrm>
          <a:prstGeom prst="line">
            <a:avLst/>
          </a:prstGeom>
          <a:ln w="254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586" y="849968"/>
            <a:ext cx="7165297" cy="8505149"/>
          </a:xfrm>
          <a:prstGeom prst="rect">
            <a:avLst/>
          </a:prstGeom>
        </p:spPr>
      </p:pic>
    </p:spTree>
    <p:extLst>
      <p:ext uri="{BB962C8B-B14F-4D97-AF65-F5344CB8AC3E}">
        <p14:creationId xmlns:p14="http://schemas.microsoft.com/office/powerpoint/2010/main" val="986503487"/>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20" y="903248"/>
            <a:ext cx="12727258" cy="7159083"/>
          </a:xfrm>
          <a:prstGeom prst="rect">
            <a:avLst/>
          </a:prstGeom>
        </p:spPr>
      </p:pic>
    </p:spTree>
    <p:extLst>
      <p:ext uri="{BB962C8B-B14F-4D97-AF65-F5344CB8AC3E}">
        <p14:creationId xmlns:p14="http://schemas.microsoft.com/office/powerpoint/2010/main" val="1620981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hesis and Capstone Topics"/>
          <p:cNvSpPr txBox="1">
            <a:spLocks noGrp="1"/>
          </p:cNvSpPr>
          <p:nvPr>
            <p:ph type="ctrTitle"/>
          </p:nvPr>
        </p:nvSpPr>
        <p:spPr>
          <a:xfrm>
            <a:off x="889876" y="1564718"/>
            <a:ext cx="9753600" cy="1462261"/>
          </a:xfrm>
          <a:prstGeom prst="rect">
            <a:avLst/>
          </a:prstGeom>
        </p:spPr>
        <p:txBody>
          <a:bodyPr>
            <a:normAutofit/>
          </a:bodyPr>
          <a:lstStyle>
            <a:lvl1pPr>
              <a:defRPr sz="9000">
                <a:solidFill>
                  <a:srgbClr val="747474"/>
                </a:solidFill>
                <a:latin typeface="Helvetica Neue"/>
                <a:ea typeface="Helvetica Neue"/>
                <a:cs typeface="Helvetica Neue"/>
                <a:sym typeface="Helvetica Neue"/>
              </a:defRPr>
            </a:lvl1pPr>
          </a:lstStyle>
          <a:p>
            <a:pPr algn="l"/>
            <a:r>
              <a:rPr sz="7200" dirty="0">
                <a:solidFill>
                  <a:sysClr val="windowText" lastClr="000000"/>
                </a:solidFill>
              </a:rPr>
              <a:t>Capstone Topics</a:t>
            </a:r>
          </a:p>
        </p:txBody>
      </p:sp>
      <p:sp>
        <p:nvSpPr>
          <p:cNvPr id="138" name="Dr. David Reed…"/>
          <p:cNvSpPr txBox="1">
            <a:spLocks noGrp="1"/>
          </p:cNvSpPr>
          <p:nvPr>
            <p:ph type="subTitle" sz="quarter" idx="1"/>
          </p:nvPr>
        </p:nvSpPr>
        <p:spPr>
          <a:xfrm>
            <a:off x="889876" y="3472773"/>
            <a:ext cx="2998952" cy="1109737"/>
          </a:xfrm>
          <a:prstGeom prst="rect">
            <a:avLst/>
          </a:prstGeom>
        </p:spPr>
        <p:txBody>
          <a:bodyPr/>
          <a:lstStyle/>
          <a:p>
            <a:pPr algn="l">
              <a:defRPr b="1"/>
            </a:pPr>
            <a:r>
              <a:rPr lang="en-US" dirty="0" smtClean="0">
                <a:solidFill>
                  <a:schemeClr val="bg1">
                    <a:lumMod val="65000"/>
                  </a:schemeClr>
                </a:solidFill>
              </a:rPr>
              <a:t>Levi </a:t>
            </a:r>
            <a:r>
              <a:rPr lang="en-US" dirty="0" err="1" smtClean="0">
                <a:solidFill>
                  <a:schemeClr val="bg1">
                    <a:lumMod val="65000"/>
                  </a:schemeClr>
                </a:solidFill>
              </a:rPr>
              <a:t>Perigo</a:t>
            </a:r>
            <a:endParaRPr dirty="0">
              <a:solidFill>
                <a:schemeClr val="bg1">
                  <a:lumMod val="65000"/>
                </a:schemeClr>
              </a:solidFill>
            </a:endParaRPr>
          </a:p>
          <a:p>
            <a:pPr algn="l">
              <a:defRPr b="1"/>
            </a:pPr>
            <a:r>
              <a:rPr lang="en-US" dirty="0">
                <a:solidFill>
                  <a:schemeClr val="bg1">
                    <a:lumMod val="65000"/>
                  </a:schemeClr>
                </a:solidFill>
              </a:rPr>
              <a:t>August 29, 2018</a:t>
            </a:r>
            <a:endParaRPr dirty="0">
              <a:solidFill>
                <a:schemeClr val="bg1">
                  <a:lumMod val="65000"/>
                </a:schemeClr>
              </a:solidFill>
            </a:endParaRPr>
          </a:p>
        </p:txBody>
      </p:sp>
      <p:cxnSp>
        <p:nvCxnSpPr>
          <p:cNvPr id="3" name="Straight Connector 2"/>
          <p:cNvCxnSpPr/>
          <p:nvPr/>
        </p:nvCxnSpPr>
        <p:spPr>
          <a:xfrm>
            <a:off x="889876" y="3237185"/>
            <a:ext cx="1116549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5267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456070"/>
            <a:ext cx="11216640" cy="1885245"/>
          </a:xfrm>
        </p:spPr>
        <p:txBody>
          <a:bodyPr>
            <a:normAutofit/>
          </a:bodyPr>
          <a:lstStyle/>
          <a:p>
            <a:r>
              <a:rPr lang="en-US" dirty="0" smtClean="0"/>
              <a:t>SDN Enterprise Network Orchestration Application:  Net-O App</a:t>
            </a:r>
            <a:endParaRPr lang="en-US" dirty="0"/>
          </a:p>
        </p:txBody>
      </p:sp>
      <p:sp>
        <p:nvSpPr>
          <p:cNvPr id="3" name="Content Placeholder 2"/>
          <p:cNvSpPr>
            <a:spLocks noGrp="1"/>
          </p:cNvSpPr>
          <p:nvPr>
            <p:ph idx="1"/>
          </p:nvPr>
        </p:nvSpPr>
        <p:spPr/>
        <p:txBody>
          <a:bodyPr>
            <a:normAutofit/>
          </a:bodyPr>
          <a:lstStyle/>
          <a:p>
            <a:r>
              <a:rPr lang="en-US" b="1" dirty="0" smtClean="0"/>
              <a:t>Cloud-based Network Automation, and Orchestration</a:t>
            </a:r>
          </a:p>
          <a:p>
            <a:pPr lvl="1"/>
            <a:r>
              <a:rPr lang="en-US" dirty="0" smtClean="0"/>
              <a:t>OpenStack</a:t>
            </a:r>
          </a:p>
          <a:p>
            <a:pPr lvl="1"/>
            <a:r>
              <a:rPr lang="en-US" dirty="0" smtClean="0"/>
              <a:t>Containers</a:t>
            </a:r>
          </a:p>
          <a:p>
            <a:pPr lvl="2"/>
            <a:r>
              <a:rPr lang="en-US" b="1" i="1" dirty="0" smtClean="0"/>
              <a:t>Docker</a:t>
            </a:r>
          </a:p>
          <a:p>
            <a:pPr lvl="2"/>
            <a:r>
              <a:rPr lang="en-US" b="1" i="1" dirty="0" smtClean="0"/>
              <a:t>K8s</a:t>
            </a:r>
          </a:p>
          <a:p>
            <a:pPr lvl="1"/>
            <a:r>
              <a:rPr lang="en-US" dirty="0" smtClean="0"/>
              <a:t>SDN/NFV</a:t>
            </a:r>
          </a:p>
          <a:p>
            <a:pPr lvl="1"/>
            <a:r>
              <a:rPr lang="en-US" dirty="0" smtClean="0"/>
              <a:t>Ansible</a:t>
            </a:r>
          </a:p>
          <a:p>
            <a:pPr lvl="1"/>
            <a:r>
              <a:rPr lang="en-US" dirty="0" smtClean="0"/>
              <a:t>Python/REST API</a:t>
            </a:r>
          </a:p>
          <a:p>
            <a:pPr lvl="1"/>
            <a:r>
              <a:rPr lang="en-US" dirty="0"/>
              <a:t>Q&amp;A testing</a:t>
            </a:r>
          </a:p>
          <a:p>
            <a:pPr lvl="1"/>
            <a:endParaRPr lang="en-US" dirty="0"/>
          </a:p>
        </p:txBody>
      </p:sp>
      <p:sp>
        <p:nvSpPr>
          <p:cNvPr id="4" name="Slide Number Placeholder 3"/>
          <p:cNvSpPr>
            <a:spLocks noGrp="1"/>
          </p:cNvSpPr>
          <p:nvPr>
            <p:ph type="sldNum" sz="quarter" idx="12"/>
          </p:nvPr>
        </p:nvSpPr>
        <p:spPr/>
        <p:txBody>
          <a:bodyPr/>
          <a:lstStyle/>
          <a:p>
            <a:fld id="{846E34DE-4440-4548-AF74-3C4ACDF98B76}" type="slidenum">
              <a:rPr lang="en-US" smtClean="0"/>
              <a:pPr/>
              <a:t>7</a:t>
            </a:fld>
            <a:endParaRPr lang="en-US"/>
          </a:p>
        </p:txBody>
      </p:sp>
    </p:spTree>
    <p:extLst>
      <p:ext uri="{BB962C8B-B14F-4D97-AF65-F5344CB8AC3E}">
        <p14:creationId xmlns:p14="http://schemas.microsoft.com/office/powerpoint/2010/main" val="10759649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Voice-assisted, Intent-based, Self-healing Network</a:t>
            </a:r>
            <a:endParaRPr lang="en-US" dirty="0"/>
          </a:p>
        </p:txBody>
      </p:sp>
      <p:sp>
        <p:nvSpPr>
          <p:cNvPr id="3" name="Content Placeholder 2"/>
          <p:cNvSpPr>
            <a:spLocks noGrp="1"/>
          </p:cNvSpPr>
          <p:nvPr>
            <p:ph idx="1"/>
          </p:nvPr>
        </p:nvSpPr>
        <p:spPr/>
        <p:txBody>
          <a:bodyPr>
            <a:normAutofit fontScale="92500" lnSpcReduction="10000"/>
          </a:bodyPr>
          <a:lstStyle/>
          <a:p>
            <a:r>
              <a:rPr lang="en-US" dirty="0"/>
              <a:t>Amazon </a:t>
            </a:r>
            <a:r>
              <a:rPr lang="en-US" dirty="0" smtClean="0"/>
              <a:t>Alexa</a:t>
            </a:r>
          </a:p>
          <a:p>
            <a:endParaRPr lang="en-US" dirty="0" smtClean="0"/>
          </a:p>
          <a:p>
            <a:r>
              <a:rPr lang="en-US" dirty="0" smtClean="0"/>
              <a:t>SDN/NFV</a:t>
            </a:r>
          </a:p>
          <a:p>
            <a:pPr lvl="1"/>
            <a:r>
              <a:rPr lang="en-US" dirty="0" smtClean="0"/>
              <a:t>VNFs</a:t>
            </a:r>
          </a:p>
          <a:p>
            <a:pPr lvl="1"/>
            <a:r>
              <a:rPr lang="en-US" dirty="0" smtClean="0"/>
              <a:t>VMs/Containers</a:t>
            </a:r>
          </a:p>
          <a:p>
            <a:pPr marL="0" indent="0">
              <a:buNone/>
            </a:pPr>
            <a:endParaRPr lang="en-US" dirty="0"/>
          </a:p>
          <a:p>
            <a:r>
              <a:rPr lang="en-US" dirty="0" smtClean="0"/>
              <a:t>Network Automation and Orchestration</a:t>
            </a:r>
          </a:p>
          <a:p>
            <a:pPr lvl="1"/>
            <a:r>
              <a:rPr lang="en-US" dirty="0" smtClean="0"/>
              <a:t>Quality of Service (</a:t>
            </a:r>
            <a:r>
              <a:rPr lang="en-US" dirty="0" err="1" smtClean="0"/>
              <a:t>QoS</a:t>
            </a:r>
            <a:r>
              <a:rPr lang="en-US" dirty="0" smtClean="0"/>
              <a:t>)</a:t>
            </a:r>
          </a:p>
          <a:p>
            <a:pPr marL="0" indent="0">
              <a:buNone/>
            </a:pPr>
            <a:endParaRPr lang="en-US" dirty="0" smtClean="0"/>
          </a:p>
          <a:p>
            <a:r>
              <a:rPr lang="en-US" dirty="0" smtClean="0"/>
              <a:t>Network Troubleshooting</a:t>
            </a:r>
          </a:p>
          <a:p>
            <a:pPr lvl="1"/>
            <a:r>
              <a:rPr lang="en-US" dirty="0" smtClean="0"/>
              <a:t>Telemetry data</a:t>
            </a:r>
          </a:p>
          <a:p>
            <a:endParaRPr lang="en-US" dirty="0" smtClean="0"/>
          </a:p>
          <a:p>
            <a:r>
              <a:rPr lang="en-US" dirty="0" smtClean="0"/>
              <a:t>Self-healing</a:t>
            </a:r>
          </a:p>
          <a:p>
            <a:pPr lvl="1"/>
            <a:r>
              <a:rPr lang="en-US" dirty="0" err="1" smtClean="0"/>
              <a:t>TensorFlow</a:t>
            </a:r>
            <a:endParaRPr lang="en-US" dirty="0"/>
          </a:p>
        </p:txBody>
      </p:sp>
      <p:sp>
        <p:nvSpPr>
          <p:cNvPr id="4" name="Slide Number Placeholder 3"/>
          <p:cNvSpPr>
            <a:spLocks noGrp="1"/>
          </p:cNvSpPr>
          <p:nvPr>
            <p:ph type="sldNum" sz="quarter" idx="12"/>
          </p:nvPr>
        </p:nvSpPr>
        <p:spPr/>
        <p:txBody>
          <a:bodyPr/>
          <a:lstStyle/>
          <a:p>
            <a:fld id="{846E34DE-4440-4548-AF74-3C4ACDF98B76}" type="slidenum">
              <a:rPr lang="en-US" smtClean="0"/>
              <a:pPr/>
              <a:t>8</a:t>
            </a:fld>
            <a:endParaRPr lang="en-US"/>
          </a:p>
        </p:txBody>
      </p:sp>
    </p:spTree>
    <p:extLst>
      <p:ext uri="{BB962C8B-B14F-4D97-AF65-F5344CB8AC3E}">
        <p14:creationId xmlns:p14="http://schemas.microsoft.com/office/powerpoint/2010/main" val="19300018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SDN/NFV VNF Service-chaining</a:t>
            </a:r>
            <a:endParaRPr lang="en-US" dirty="0"/>
          </a:p>
        </p:txBody>
      </p:sp>
      <p:sp>
        <p:nvSpPr>
          <p:cNvPr id="3" name="Content Placeholder 2"/>
          <p:cNvSpPr>
            <a:spLocks noGrp="1"/>
          </p:cNvSpPr>
          <p:nvPr>
            <p:ph idx="1"/>
          </p:nvPr>
        </p:nvSpPr>
        <p:spPr>
          <a:xfrm>
            <a:off x="650240" y="2167468"/>
            <a:ext cx="11704320" cy="6545298"/>
          </a:xfrm>
        </p:spPr>
        <p:txBody>
          <a:bodyPr>
            <a:normAutofit/>
          </a:bodyPr>
          <a:lstStyle/>
          <a:p>
            <a:r>
              <a:rPr lang="en-US" dirty="0" smtClean="0"/>
              <a:t>Cloud-based Network Automation and Orchestration (VNFs)</a:t>
            </a:r>
          </a:p>
          <a:p>
            <a:pPr lvl="1"/>
            <a:r>
              <a:rPr lang="en-US" dirty="0" smtClean="0"/>
              <a:t>VNF service-chaining deployment and testing</a:t>
            </a:r>
          </a:p>
          <a:p>
            <a:pPr lvl="2"/>
            <a:r>
              <a:rPr lang="en-US" dirty="0" smtClean="0"/>
              <a:t>Within single VNF (</a:t>
            </a:r>
            <a:r>
              <a:rPr lang="en-US" dirty="0" err="1" smtClean="0"/>
              <a:t>IPSec</a:t>
            </a:r>
            <a:r>
              <a:rPr lang="en-US" dirty="0" smtClean="0"/>
              <a:t> + NAT + FW on </a:t>
            </a:r>
            <a:r>
              <a:rPr lang="en-US" dirty="0" err="1" smtClean="0"/>
              <a:t>vSRX</a:t>
            </a:r>
            <a:r>
              <a:rPr lang="en-US" dirty="0" smtClean="0"/>
              <a:t>)</a:t>
            </a:r>
          </a:p>
          <a:p>
            <a:pPr lvl="2"/>
            <a:r>
              <a:rPr lang="en-US" dirty="0" smtClean="0"/>
              <a:t>Between multiple vendor VNFs</a:t>
            </a:r>
          </a:p>
          <a:p>
            <a:pPr lvl="1"/>
            <a:r>
              <a:rPr lang="en-US" dirty="0" smtClean="0"/>
              <a:t>VNF performance evaluation</a:t>
            </a:r>
          </a:p>
          <a:p>
            <a:pPr lvl="2"/>
            <a:r>
              <a:rPr lang="en-US" dirty="0" smtClean="0"/>
              <a:t>VPN encryption</a:t>
            </a:r>
          </a:p>
          <a:p>
            <a:pPr lvl="2"/>
            <a:r>
              <a:rPr lang="en-US" dirty="0" smtClean="0"/>
              <a:t>Throughput levels</a:t>
            </a:r>
          </a:p>
          <a:p>
            <a:endParaRPr lang="en-US" dirty="0"/>
          </a:p>
          <a:p>
            <a:r>
              <a:rPr lang="en-US" dirty="0" smtClean="0"/>
              <a:t>OpenStack &amp; KVM</a:t>
            </a:r>
          </a:p>
          <a:p>
            <a:endParaRPr lang="en-US" dirty="0" smtClean="0"/>
          </a:p>
          <a:p>
            <a:r>
              <a:rPr lang="en-US" dirty="0" smtClean="0"/>
              <a:t>Containers</a:t>
            </a:r>
          </a:p>
          <a:p>
            <a:endParaRPr lang="en-US" dirty="0"/>
          </a:p>
          <a:p>
            <a:r>
              <a:rPr lang="en-US" dirty="0" smtClean="0">
                <a:hlinkClick r:id="rId2"/>
              </a:rPr>
              <a:t>Silicon Valley</a:t>
            </a:r>
            <a:endParaRPr lang="en-US" dirty="0" smtClean="0"/>
          </a:p>
          <a:p>
            <a:pPr lvl="1"/>
            <a:endParaRPr lang="en-US" dirty="0"/>
          </a:p>
        </p:txBody>
      </p:sp>
      <p:sp>
        <p:nvSpPr>
          <p:cNvPr id="4" name="Slide Number Placeholder 3"/>
          <p:cNvSpPr>
            <a:spLocks noGrp="1"/>
          </p:cNvSpPr>
          <p:nvPr>
            <p:ph type="sldNum" sz="quarter" idx="12"/>
          </p:nvPr>
        </p:nvSpPr>
        <p:spPr/>
        <p:txBody>
          <a:bodyPr/>
          <a:lstStyle/>
          <a:p>
            <a:fld id="{846E34DE-4440-4548-AF74-3C4ACDF98B76}" type="slidenum">
              <a:rPr lang="en-US" smtClean="0"/>
              <a:pPr/>
              <a:t>9</a:t>
            </a:fld>
            <a:endParaRPr lang="en-US"/>
          </a:p>
        </p:txBody>
      </p:sp>
      <p:pic>
        <p:nvPicPr>
          <p:cNvPr id="7" name="Picture 6"/>
          <p:cNvPicPr>
            <a:picLocks noChangeAspect="1"/>
          </p:cNvPicPr>
          <p:nvPr/>
        </p:nvPicPr>
        <p:blipFill>
          <a:blip r:embed="rId3"/>
          <a:stretch>
            <a:fillRect/>
          </a:stretch>
        </p:blipFill>
        <p:spPr>
          <a:xfrm>
            <a:off x="9103360" y="6502400"/>
            <a:ext cx="3838583" cy="2086187"/>
          </a:xfrm>
          <a:prstGeom prst="rect">
            <a:avLst/>
          </a:prstGeom>
        </p:spPr>
      </p:pic>
      <p:sp>
        <p:nvSpPr>
          <p:cNvPr id="6" name="8-Point Star 5"/>
          <p:cNvSpPr/>
          <p:nvPr/>
        </p:nvSpPr>
        <p:spPr>
          <a:xfrm>
            <a:off x="10225801" y="223025"/>
            <a:ext cx="2676160" cy="2003594"/>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Sponsor: </a:t>
            </a:r>
            <a:r>
              <a:rPr lang="en-US" dirty="0" err="1" smtClean="0"/>
              <a:t>Equinix</a:t>
            </a:r>
            <a:endParaRPr lang="en-US" dirty="0"/>
          </a:p>
        </p:txBody>
      </p:sp>
    </p:spTree>
    <p:extLst>
      <p:ext uri="{BB962C8B-B14F-4D97-AF65-F5344CB8AC3E}">
        <p14:creationId xmlns:p14="http://schemas.microsoft.com/office/powerpoint/2010/main" val="194822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nenBook">
  <a:themeElements>
    <a:clrScheme name="LinenBook">
      <a:dk1>
        <a:srgbClr val="000000"/>
      </a:dk1>
      <a:lt1>
        <a:srgbClr val="FFFFFF"/>
      </a:lt1>
      <a:dk2>
        <a:srgbClr val="5C5C5C"/>
      </a:dk2>
      <a:lt2>
        <a:srgbClr val="E0E0E0"/>
      </a:lt2>
      <a:accent1>
        <a:srgbClr val="768893"/>
      </a:accent1>
      <a:accent2>
        <a:srgbClr val="81914E"/>
      </a:accent2>
      <a:accent3>
        <a:srgbClr val="CCA156"/>
      </a:accent3>
      <a:accent4>
        <a:srgbClr val="AD6D3D"/>
      </a:accent4>
      <a:accent5>
        <a:srgbClr val="A5322E"/>
      </a:accent5>
      <a:accent6>
        <a:srgbClr val="705A64"/>
      </a:accent6>
      <a:hlink>
        <a:srgbClr val="0000FF"/>
      </a:hlink>
      <a:folHlink>
        <a:srgbClr val="FF00FF"/>
      </a:folHlink>
    </a:clrScheme>
    <a:fontScheme name="LinenBook">
      <a:majorFont>
        <a:latin typeface="Optima"/>
        <a:ea typeface="Optima"/>
        <a:cs typeface="Optima"/>
      </a:majorFont>
      <a:minorFont>
        <a:latin typeface="Optima"/>
        <a:ea typeface="Optima"/>
        <a:cs typeface="Optima"/>
      </a:minorFont>
    </a:fontScheme>
    <a:fmtScheme name="Linen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63929"/>
            </a:solidFill>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4143</TotalTime>
  <Words>2398</Words>
  <Application>Microsoft Macintosh PowerPoint</Application>
  <PresentationFormat>Custom</PresentationFormat>
  <Paragraphs>448</Paragraphs>
  <Slides>47</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Avenir Roman</vt:lpstr>
      <vt:lpstr>Brush Script MT</vt:lpstr>
      <vt:lpstr>Calibri</vt:lpstr>
      <vt:lpstr>Calibri Light</vt:lpstr>
      <vt:lpstr>Helvetica Neue</vt:lpstr>
      <vt:lpstr>ＭＳ Ｐゴシック</vt:lpstr>
      <vt:lpstr>Optima</vt:lpstr>
      <vt:lpstr>Yu Gothic</vt:lpstr>
      <vt:lpstr>Arial</vt:lpstr>
      <vt:lpstr>Office Theme</vt:lpstr>
      <vt:lpstr>PowerPoint Presentation</vt:lpstr>
      <vt:lpstr>PowerPoint Presentation</vt:lpstr>
      <vt:lpstr>PowerPoint Presentation</vt:lpstr>
      <vt:lpstr>Capstone Topics</vt:lpstr>
      <vt:lpstr>PowerPoint Presentation</vt:lpstr>
      <vt:lpstr>Capstone Topics</vt:lpstr>
      <vt:lpstr>SDN Enterprise Network Orchestration Application:  Net-O App</vt:lpstr>
      <vt:lpstr>Voice-assisted, Intent-based, Self-healing Network</vt:lpstr>
      <vt:lpstr>SDN/NFV VNF Service-chaining</vt:lpstr>
      <vt:lpstr>Next Generation - SDN VoIP</vt:lpstr>
      <vt:lpstr>Big Data Analytics for Traditional Service Provider Networks</vt:lpstr>
      <vt:lpstr>Capstone Topics</vt:lpstr>
      <vt:lpstr>Envisioning the Internet of Things (IoT)</vt:lpstr>
      <vt:lpstr>Subterranean Communication</vt:lpstr>
      <vt:lpstr>Capstone Topics</vt:lpstr>
      <vt:lpstr>Comparison of Last Mile Wireless Platforms in Emerging Countries</vt:lpstr>
      <vt:lpstr>Google Fiber: What Went Wrong?</vt:lpstr>
      <vt:lpstr>An Engineering, Economic, and Policy Analysis of Open Access Networks/Municipal Broadband</vt:lpstr>
      <vt:lpstr>Growing Debate on Digital Privacy: Update on Web Tracking and User Concerns</vt:lpstr>
      <vt:lpstr>Adaptable Standards for TCP (Ken Krechmer, Adjunct)</vt:lpstr>
      <vt:lpstr>Internet Corporation for Assigned Names and Numbers (ICANN) Policy Development Processes (Joe Catapano)</vt:lpstr>
      <vt:lpstr>Capstone Topics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 Slides</vt:lpstr>
      <vt:lpstr>PowerPoint Presentation</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Kevin K Gifford</cp:lastModifiedBy>
  <cp:revision>175</cp:revision>
  <cp:lastPrinted>2017-09-20T20:16:30Z</cp:lastPrinted>
  <dcterms:modified xsi:type="dcterms:W3CDTF">2018-08-29T20:04:27Z</dcterms:modified>
</cp:coreProperties>
</file>