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76" r:id="rId2"/>
    <p:sldId id="466" r:id="rId3"/>
    <p:sldId id="513" r:id="rId4"/>
    <p:sldId id="514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515" r:id="rId21"/>
    <p:sldId id="516" r:id="rId22"/>
    <p:sldId id="458" r:id="rId23"/>
    <p:sldId id="459" r:id="rId24"/>
    <p:sldId id="463" r:id="rId25"/>
    <p:sldId id="460" r:id="rId26"/>
    <p:sldId id="517" r:id="rId27"/>
    <p:sldId id="461" r:id="rId28"/>
    <p:sldId id="506" r:id="rId29"/>
    <p:sldId id="467" r:id="rId30"/>
    <p:sldId id="507" r:id="rId31"/>
    <p:sldId id="469" r:id="rId32"/>
    <p:sldId id="470" r:id="rId33"/>
    <p:sldId id="508" r:id="rId34"/>
    <p:sldId id="473" r:id="rId35"/>
    <p:sldId id="474" r:id="rId36"/>
    <p:sldId id="476" r:id="rId37"/>
    <p:sldId id="477" r:id="rId38"/>
    <p:sldId id="478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9" r:id="rId65"/>
    <p:sldId id="510" r:id="rId66"/>
    <p:sldId id="511" r:id="rId67"/>
    <p:sldId id="512" r:id="rId68"/>
    <p:sldId id="46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367F64"/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7" autoAdjust="0"/>
    <p:restoredTop sz="86364" autoAdjust="0"/>
  </p:normalViewPr>
  <p:slideViewPr>
    <p:cSldViewPr snapToGrid="0" snapToObjects="1">
      <p:cViewPr>
        <p:scale>
          <a:sx n="160" d="100"/>
          <a:sy n="160" d="100"/>
        </p:scale>
        <p:origin x="328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33E6-F7CD-CE42-B23B-07697105996E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6BBB-74BC-414D-8284-5955005D8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6A3D-CDC1-574E-B713-2404917A542B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E9BA-BBD3-C242-B0E7-AAD85FC8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1E1B-60EC-DA4A-AB67-B2FDE74828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3BFC-DF48-0A48-8FB2-EE00D02C8D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3BFC-DF48-0A48-8FB2-EE00D02C8D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3BFC-DF48-0A48-8FB2-EE00D02C8D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4DD29-6A33-F94F-B657-973FC61A8B54}" type="slidenum">
              <a:rPr lang="en-US"/>
              <a:pPr/>
              <a:t>22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E9BA-BBD3-C242-B0E7-AAD85FC8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E9BA-BBD3-C242-B0E7-AAD85FC88D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E9BA-BBD3-C242-B0E7-AAD85FC88DB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4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9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5957455"/>
            <a:ext cx="8224982" cy="397596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364" y="138544"/>
            <a:ext cx="8705272" cy="57265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18" y="6356349"/>
            <a:ext cx="5225473" cy="365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7291" y="6355051"/>
            <a:ext cx="3237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TRANSMISSION FUNDAMENTALS 2-</a:t>
            </a:r>
            <a:fld id="{2087C72B-B898-BA49-91D7-18739C8DDC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219364" y="5865091"/>
            <a:ext cx="1135803" cy="747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93746-6703-F740-B9AF-4C0CAB306347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23E6-6E1A-D443-AA02-10588A16F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16700"/>
            <a:ext cx="9144000" cy="24173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lIns="101880" tIns="51120" rIns="101880" bIns="51120">
            <a:spAutoFit/>
          </a:bodyPr>
          <a:lstStyle/>
          <a:p>
            <a:pPr algn="l">
              <a:buClr>
                <a:srgbClr val="FFFFFF"/>
              </a:buClr>
              <a:buFont typeface="Arial" pitchFamily="2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  <a:ea typeface="+mn-ea"/>
                <a:cs typeface="+mn-cs"/>
              </a:rPr>
              <a:t>TLEN 5830 Wireless Systems</a:t>
            </a:r>
            <a:r>
              <a:rPr lang="en-US" sz="900" baseline="0" dirty="0" smtClean="0">
                <a:solidFill>
                  <a:srgbClr val="FFFFFF"/>
                </a:solidFill>
                <a:latin typeface="Arial" pitchFamily="26" charset="0"/>
                <a:ea typeface="+mn-ea"/>
                <a:cs typeface="+mn-cs"/>
              </a:rPr>
              <a:t>: Lecture-01                                                                                                                                                                                                 </a:t>
            </a:r>
            <a:r>
              <a:rPr lang="en-US" sz="900" dirty="0" smtClean="0">
                <a:solidFill>
                  <a:srgbClr val="FFFFFF"/>
                </a:solidFill>
                <a:latin typeface="Arial" pitchFamily="26" charset="0"/>
                <a:ea typeface="+mn-ea"/>
                <a:cs typeface="+mn-cs"/>
              </a:rPr>
              <a:t>28-Aug-2018</a:t>
            </a:r>
            <a:endParaRPr lang="en-US" sz="900" dirty="0">
              <a:solidFill>
                <a:srgbClr val="FFFFFF"/>
              </a:solidFill>
              <a:latin typeface="Arial" pitchFamily="26" charset="0"/>
              <a:ea typeface="+mn-ea"/>
              <a:cs typeface="+mn-cs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8500531" y="6292328"/>
            <a:ext cx="60113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ClrTx/>
              <a:buSzTx/>
              <a:buFontTx/>
              <a:buNone/>
            </a:pPr>
            <a:fld id="{186DB690-8815-B54C-94DC-FE17AE6E8072}" type="slidenum">
              <a:rPr lang="en-US" sz="1400">
                <a:solidFill>
                  <a:srgbClr val="000090"/>
                </a:solidFill>
              </a:rPr>
              <a:pPr algn="r">
                <a:buClrTx/>
                <a:buSzTx/>
                <a:buFontTx/>
                <a:buNone/>
              </a:pPr>
              <a:t>‹#›</a:t>
            </a:fld>
            <a:endParaRPr lang="en-US" sz="1400" dirty="0">
              <a:solidFill>
                <a:srgbClr val="00009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  <p:sldLayoutId id="2147483668" r:id="rId17"/>
    <p:sldLayoutId id="214748366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lmutzD" TargetMode="External"/><Relationship Id="rId3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lmutzD" TargetMode="External"/><Relationship Id="rId3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ueXU5l" TargetMode="Externa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goo.gl/ae2drQ" TargetMode="External"/><Relationship Id="rId3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bxQfSt" TargetMode="External"/><Relationship Id="rId3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goo.gl/nI6STE" TargetMode="External"/><Relationship Id="rId3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goo.gl/KIL6Ug" TargetMode="External"/><Relationship Id="rId3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33" y="599091"/>
            <a:ext cx="7459133" cy="816242"/>
          </a:xfrm>
        </p:spPr>
        <p:txBody>
          <a:bodyPr/>
          <a:lstStyle/>
          <a:p>
            <a:r>
              <a:rPr lang="en-US" b="1" dirty="0" smtClean="0"/>
              <a:t>TLEN 5830 Wireless 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794" y="1723244"/>
            <a:ext cx="6400800" cy="7704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Lecture-01</a:t>
            </a:r>
          </a:p>
          <a:p>
            <a:r>
              <a:rPr lang="en-US" b="1" dirty="0" smtClean="0"/>
              <a:t>28-August-2018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8009" y="2894275"/>
            <a:ext cx="7124369" cy="35383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bg1">
                    <a:lumMod val="50000"/>
                  </a:schemeClr>
                </a:solidFill>
              </a:rPr>
              <a:t>Primary Topics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Course Introduction and Overview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Course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website; homework logistics (10% rule); in-class hand-in of assignments; laboratory hands-on exercises</a:t>
            </a:r>
          </a:p>
          <a:p>
            <a:pPr marL="571500" indent="-571500" algn="l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Course Expectations</a:t>
            </a:r>
          </a:p>
          <a:p>
            <a:pPr marL="571500" indent="-571500" algn="l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Course participants: self-introduction, background, wireless communications interests</a:t>
            </a:r>
          </a:p>
          <a:p>
            <a:pPr marL="571500" indent="-571500" algn="l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Why wireless communications is different</a:t>
            </a:r>
          </a:p>
        </p:txBody>
      </p:sp>
    </p:spTree>
    <p:extLst>
      <p:ext uri="{BB962C8B-B14F-4D97-AF65-F5344CB8AC3E}">
        <p14:creationId xmlns:p14="http://schemas.microsoft.com/office/powerpoint/2010/main" val="19048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264"/>
            <a:ext cx="8229600" cy="53174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Started as a replacement to the wired telephone</a:t>
            </a:r>
          </a:p>
          <a:p>
            <a:endParaRPr lang="en-US" dirty="0" smtClean="0"/>
          </a:p>
          <a:p>
            <a:r>
              <a:rPr lang="en-US" dirty="0" smtClean="0"/>
              <a:t>Early generations offered voice and limited data</a:t>
            </a:r>
          </a:p>
          <a:p>
            <a:endParaRPr lang="en-US" dirty="0" smtClean="0"/>
          </a:p>
          <a:p>
            <a:r>
              <a:rPr lang="en-US" dirty="0" smtClean="0"/>
              <a:t>Current third and fourth generation systems</a:t>
            </a:r>
          </a:p>
          <a:p>
            <a:pPr lvl="1"/>
            <a:r>
              <a:rPr lang="en-US" dirty="0" smtClean="0"/>
              <a:t>Voice</a:t>
            </a:r>
          </a:p>
          <a:p>
            <a:pPr lvl="1"/>
            <a:r>
              <a:rPr lang="en-US" dirty="0" smtClean="0"/>
              <a:t>Texting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Mobile apps</a:t>
            </a:r>
          </a:p>
          <a:p>
            <a:pPr lvl="1"/>
            <a:r>
              <a:rPr lang="en-US" dirty="0" smtClean="0"/>
              <a:t>Mobile Web</a:t>
            </a:r>
          </a:p>
          <a:p>
            <a:pPr lvl="1"/>
            <a:r>
              <a:rPr lang="en-US" dirty="0" smtClean="0"/>
              <a:t>Mobile commerce</a:t>
            </a:r>
          </a:p>
          <a:p>
            <a:pPr lvl="1"/>
            <a:r>
              <a:rPr lang="en-US" dirty="0" smtClean="0"/>
              <a:t>Video streaming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Cellular Telephony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93" y="733508"/>
            <a:ext cx="8229600" cy="52776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Profound</a:t>
            </a:r>
          </a:p>
          <a:p>
            <a:endParaRPr lang="en-US" dirty="0" smtClean="0"/>
          </a:p>
          <a:p>
            <a:r>
              <a:rPr lang="en-US" dirty="0" smtClean="0"/>
              <a:t>Shrinks the world</a:t>
            </a:r>
          </a:p>
          <a:p>
            <a:endParaRPr lang="en-US" dirty="0" smtClean="0"/>
          </a:p>
          <a:p>
            <a:r>
              <a:rPr lang="en-US" dirty="0" smtClean="0"/>
              <a:t>Always on</a:t>
            </a:r>
          </a:p>
          <a:p>
            <a:endParaRPr lang="en-US" dirty="0" smtClean="0"/>
          </a:p>
          <a:p>
            <a:r>
              <a:rPr lang="en-US" dirty="0" smtClean="0"/>
              <a:t>Always connected</a:t>
            </a:r>
          </a:p>
          <a:p>
            <a:endParaRPr lang="en-US" dirty="0" smtClean="0"/>
          </a:p>
          <a:p>
            <a:r>
              <a:rPr lang="en-US" dirty="0" smtClean="0"/>
              <a:t>Changes</a:t>
            </a:r>
            <a:r>
              <a:rPr lang="en-US" baseline="0" dirty="0" smtClean="0"/>
              <a:t> the way people communicate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Converged global wireless network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Wireless impact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1fig01.ep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" b="-1877"/>
          <a:stretch>
            <a:fillRect/>
          </a:stretch>
        </p:blipFill>
        <p:spPr>
          <a:xfrm>
            <a:off x="782471" y="897479"/>
            <a:ext cx="7152930" cy="536469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Some milestones in </a:t>
            </a:r>
            <a:r>
              <a:rPr lang="en-US" sz="2200" b="1" smtClean="0"/>
              <a:t>wireless communications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48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11 million users in 1990</a:t>
            </a:r>
          </a:p>
          <a:p>
            <a:pPr lvl="1"/>
            <a:r>
              <a:rPr lang="en-US" dirty="0" smtClean="0"/>
              <a:t>Over</a:t>
            </a:r>
            <a:r>
              <a:rPr lang="en-US" baseline="0" dirty="0" smtClean="0"/>
              <a:t> 7 billion today</a:t>
            </a:r>
          </a:p>
          <a:p>
            <a:pPr lvl="1"/>
            <a:endParaRPr lang="en-US" baseline="0" dirty="0" smtClean="0"/>
          </a:p>
          <a:p>
            <a:pPr lvl="0"/>
            <a:r>
              <a:rPr lang="en-US" dirty="0" smtClean="0"/>
              <a:t>Mobile devices</a:t>
            </a:r>
          </a:p>
          <a:p>
            <a:pPr lvl="1"/>
            <a:r>
              <a:rPr lang="en-US" dirty="0" smtClean="0"/>
              <a:t>Convenient</a:t>
            </a:r>
          </a:p>
          <a:p>
            <a:pPr lvl="1"/>
            <a:r>
              <a:rPr lang="en-US" dirty="0" smtClean="0"/>
              <a:t>Location</a:t>
            </a:r>
            <a:r>
              <a:rPr lang="en-US" baseline="0" dirty="0" smtClean="0"/>
              <a:t> aware</a:t>
            </a:r>
          </a:p>
          <a:p>
            <a:pPr lvl="1"/>
            <a:r>
              <a:rPr lang="en-US" dirty="0" smtClean="0"/>
              <a:t>Only economical form of communications in some places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Global cellular network(s)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8" y="979998"/>
            <a:ext cx="8229600" cy="52617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Generations</a:t>
            </a:r>
          </a:p>
          <a:p>
            <a:pPr lvl="1"/>
            <a:r>
              <a:rPr lang="en-US" dirty="0" smtClean="0"/>
              <a:t>1G – Analog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2G – Digital voice</a:t>
            </a:r>
          </a:p>
          <a:p>
            <a:pPr lvl="2"/>
            <a:r>
              <a:rPr lang="en-US" dirty="0" smtClean="0"/>
              <a:t>Voice services with some moderate</a:t>
            </a:r>
            <a:r>
              <a:rPr lang="en-US" baseline="0" dirty="0" smtClean="0"/>
              <a:t> rate data services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3G – Packet networks</a:t>
            </a:r>
          </a:p>
          <a:p>
            <a:pPr lvl="2"/>
            <a:r>
              <a:rPr lang="en-US" dirty="0" smtClean="0"/>
              <a:t>Universal</a:t>
            </a:r>
            <a:r>
              <a:rPr lang="en-US" baseline="0" dirty="0" smtClean="0"/>
              <a:t> Mobile Phone Service (UMTS)</a:t>
            </a:r>
          </a:p>
          <a:p>
            <a:pPr lvl="2"/>
            <a:r>
              <a:rPr lang="en-US" baseline="0" dirty="0" smtClean="0"/>
              <a:t>CDMA2000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4G – New wireless approach (OFDM)</a:t>
            </a:r>
          </a:p>
          <a:p>
            <a:pPr lvl="2"/>
            <a:r>
              <a:rPr lang="en-US" dirty="0" smtClean="0"/>
              <a:t>Higher spectral efficiency</a:t>
            </a:r>
          </a:p>
          <a:p>
            <a:pPr lvl="2"/>
            <a:r>
              <a:rPr lang="en-US" dirty="0" smtClean="0"/>
              <a:t>100 Mbps</a:t>
            </a:r>
            <a:r>
              <a:rPr lang="en-US" baseline="0" dirty="0" smtClean="0"/>
              <a:t> for high mobility users</a:t>
            </a:r>
          </a:p>
          <a:p>
            <a:pPr lvl="2"/>
            <a:r>
              <a:rPr lang="en-US" baseline="0" dirty="0" smtClean="0"/>
              <a:t>1 Gbps for low mobility access</a:t>
            </a:r>
          </a:p>
          <a:p>
            <a:pPr lvl="2"/>
            <a:r>
              <a:rPr lang="en-US" baseline="0" dirty="0" smtClean="0"/>
              <a:t>Long Term Evolution (LTE) and LTE-Advanced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Global cellular network(s)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93" y="908436"/>
            <a:ext cx="8229600" cy="52538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Originally just mobile phones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Today’s devices</a:t>
            </a:r>
          </a:p>
          <a:p>
            <a:pPr lvl="1"/>
            <a:r>
              <a:rPr lang="en-US" dirty="0" smtClean="0"/>
              <a:t>Multi</a:t>
            </a:r>
            <a:r>
              <a:rPr lang="en-US" dirty="0"/>
              <a:t>-megabit Internet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 smtClean="0"/>
              <a:t>Mobile apps</a:t>
            </a:r>
            <a:endParaRPr lang="en-US" dirty="0"/>
          </a:p>
          <a:p>
            <a:pPr lvl="1"/>
            <a:r>
              <a:rPr lang="en-US" dirty="0" smtClean="0"/>
              <a:t>High </a:t>
            </a:r>
            <a:r>
              <a:rPr lang="en-US" dirty="0"/>
              <a:t>megapixel digital </a:t>
            </a:r>
            <a:r>
              <a:rPr lang="en-US" dirty="0" smtClean="0"/>
              <a:t>cameras</a:t>
            </a:r>
            <a:endParaRPr lang="en-US" dirty="0"/>
          </a:p>
          <a:p>
            <a:pPr lvl="1"/>
            <a:r>
              <a:rPr lang="en-US" dirty="0" smtClean="0"/>
              <a:t>Access </a:t>
            </a:r>
            <a:r>
              <a:rPr lang="en-US" dirty="0"/>
              <a:t>to multiple types of wireless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Wi</a:t>
            </a:r>
            <a:r>
              <a:rPr lang="en-US" dirty="0"/>
              <a:t>-Fi, Bluetooth, 3G, and </a:t>
            </a:r>
            <a:r>
              <a:rPr lang="en-US" dirty="0" smtClean="0"/>
              <a:t>4G</a:t>
            </a:r>
            <a:endParaRPr lang="en-US" dirty="0"/>
          </a:p>
          <a:p>
            <a:pPr lvl="1"/>
            <a:r>
              <a:rPr lang="en-US" dirty="0" smtClean="0"/>
              <a:t>Several </a:t>
            </a:r>
            <a:r>
              <a:rPr lang="en-US" dirty="0"/>
              <a:t>on-board </a:t>
            </a:r>
            <a:r>
              <a:rPr lang="en-US" dirty="0" smtClean="0"/>
              <a:t>sensors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to how many people interact with the world around them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Mobile device revolution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8" y="661946"/>
            <a:ext cx="8229600" cy="578656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Better use of spectrum</a:t>
            </a:r>
          </a:p>
          <a:p>
            <a:r>
              <a:rPr lang="en-US" dirty="0" smtClean="0"/>
              <a:t>Decreased costs</a:t>
            </a:r>
          </a:p>
          <a:p>
            <a:r>
              <a:rPr lang="en-US" dirty="0" smtClean="0"/>
              <a:t>Limited displays and input capabilities</a:t>
            </a:r>
          </a:p>
          <a:p>
            <a:r>
              <a:rPr lang="en-US" dirty="0" smtClean="0"/>
              <a:t>Tablets provide balance between smartphones and PCs</a:t>
            </a:r>
          </a:p>
          <a:p>
            <a:r>
              <a:rPr lang="en-US" dirty="0" smtClean="0"/>
              <a:t>Long distance</a:t>
            </a:r>
          </a:p>
          <a:p>
            <a:pPr lvl="1"/>
            <a:r>
              <a:rPr lang="en-US" dirty="0" smtClean="0"/>
              <a:t>Cellular 3G and 4G</a:t>
            </a:r>
          </a:p>
          <a:p>
            <a:r>
              <a:rPr lang="en-US" dirty="0" smtClean="0"/>
              <a:t>Local areas</a:t>
            </a:r>
          </a:p>
          <a:p>
            <a:pPr lvl="1"/>
            <a:r>
              <a:rPr lang="en-US" dirty="0" smtClean="0"/>
              <a:t>Wi-Fi</a:t>
            </a:r>
          </a:p>
          <a:p>
            <a:r>
              <a:rPr lang="en-US" dirty="0" smtClean="0"/>
              <a:t>Short distance</a:t>
            </a:r>
          </a:p>
          <a:p>
            <a:pPr lvl="1"/>
            <a:r>
              <a:rPr lang="en-US" dirty="0" smtClean="0"/>
              <a:t>Bluetooth, ZigBee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Mobile device revolution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8" y="81302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LTE-Advanced and gigabit Wi-Fi now being deployed</a:t>
            </a:r>
          </a:p>
          <a:p>
            <a:endParaRPr lang="en-US" dirty="0" smtClean="0"/>
          </a:p>
          <a:p>
            <a:r>
              <a:rPr lang="en-US" dirty="0" smtClean="0"/>
              <a:t>LTU and associated research currently very active</a:t>
            </a:r>
          </a:p>
          <a:p>
            <a:endParaRPr lang="en-US" dirty="0" smtClean="0"/>
          </a:p>
          <a:p>
            <a:r>
              <a:rPr lang="en-US" dirty="0" smtClean="0"/>
              <a:t>Machine-to-machine communications</a:t>
            </a:r>
          </a:p>
          <a:p>
            <a:pPr lvl="1"/>
            <a:r>
              <a:rPr lang="en-US" dirty="0" smtClean="0"/>
              <a:t>The “Internet of Things”</a:t>
            </a:r>
          </a:p>
          <a:p>
            <a:pPr lvl="1"/>
            <a:r>
              <a:rPr lang="en-US" dirty="0" smtClean="0"/>
              <a:t>Devices interact with each other</a:t>
            </a:r>
          </a:p>
          <a:p>
            <a:pPr lvl="2"/>
            <a:r>
              <a:rPr lang="en-US" dirty="0" smtClean="0"/>
              <a:t>Healthcare</a:t>
            </a:r>
            <a:r>
              <a:rPr lang="en-US" dirty="0"/>
              <a:t>, disaster recovery, energy savings, security and surveillance, environmental awareness, education, </a:t>
            </a:r>
            <a:r>
              <a:rPr lang="en-US" dirty="0" smtClean="0"/>
              <a:t>manufacturing</a:t>
            </a:r>
            <a:r>
              <a:rPr lang="en-US" dirty="0"/>
              <a:t>, and many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Information dissemination</a:t>
            </a:r>
          </a:p>
          <a:p>
            <a:pPr lvl="2"/>
            <a:r>
              <a:rPr lang="en-US" dirty="0" smtClean="0"/>
              <a:t>Data </a:t>
            </a:r>
            <a:r>
              <a:rPr lang="en-US" dirty="0"/>
              <a:t>mining and decision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Automated adaptation </a:t>
            </a:r>
            <a:r>
              <a:rPr lang="en-US" dirty="0"/>
              <a:t>and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Home sensors collaborate </a:t>
            </a:r>
            <a:r>
              <a:rPr lang="en-US" dirty="0"/>
              <a:t>with home appliances, HVAC systems, lighting systems, electric vehicle charging stations, and utility </a:t>
            </a:r>
            <a:r>
              <a:rPr lang="en-US" dirty="0" smtClean="0"/>
              <a:t>companies.</a:t>
            </a:r>
          </a:p>
          <a:p>
            <a:pPr lvl="1"/>
            <a:r>
              <a:rPr lang="en-US" dirty="0" smtClean="0"/>
              <a:t>Eventually could </a:t>
            </a:r>
            <a:r>
              <a:rPr lang="en-US" dirty="0"/>
              <a:t>interact in their own forms of social </a:t>
            </a:r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Future Trends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49" y="82892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Machine-to-machine communications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100-fold increase</a:t>
            </a:r>
            <a:r>
              <a:rPr lang="en-US" baseline="0" dirty="0" smtClean="0"/>
              <a:t> in the number of devices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/>
              <a:t>Type </a:t>
            </a:r>
            <a:r>
              <a:rPr lang="en-US" dirty="0"/>
              <a:t>of communication would involve many short </a:t>
            </a:r>
            <a:r>
              <a:rPr lang="en-US" dirty="0" smtClean="0"/>
              <a:t>messages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 applications will have </a:t>
            </a:r>
            <a:r>
              <a:rPr lang="en-US" dirty="0"/>
              <a:t>real-time delay </a:t>
            </a:r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Much </a:t>
            </a:r>
            <a:r>
              <a:rPr lang="en-US" dirty="0"/>
              <a:t>more stringent than </a:t>
            </a:r>
            <a:r>
              <a:rPr lang="en-US" dirty="0" smtClean="0"/>
              <a:t>for human </a:t>
            </a:r>
            <a:r>
              <a:rPr lang="en-US" dirty="0"/>
              <a:t>interaction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Future Trends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93" y="686370"/>
            <a:ext cx="8229600" cy="57144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Future networks</a:t>
            </a:r>
          </a:p>
          <a:p>
            <a:pPr lvl="1"/>
            <a:r>
              <a:rPr lang="en-US" dirty="0" smtClean="0"/>
              <a:t>1000-fold increase in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traffic</a:t>
            </a:r>
            <a:r>
              <a:rPr lang="en-US" baseline="0" dirty="0" smtClean="0"/>
              <a:t> by 2020</a:t>
            </a:r>
          </a:p>
          <a:p>
            <a:pPr lvl="1"/>
            <a:r>
              <a:rPr lang="en-US" dirty="0" smtClean="0"/>
              <a:t>5G</a:t>
            </a:r>
            <a:r>
              <a:rPr lang="en-US" dirty="0"/>
              <a:t> </a:t>
            </a:r>
            <a:r>
              <a:rPr lang="en-US" dirty="0" smtClean="0"/>
              <a:t>– Final definitions, standards, but envisioned by 2020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Technologies</a:t>
            </a:r>
          </a:p>
          <a:p>
            <a:pPr lvl="1"/>
            <a:r>
              <a:rPr lang="en-US" dirty="0"/>
              <a:t>Network densification – many small cells</a:t>
            </a:r>
          </a:p>
          <a:p>
            <a:pPr lvl="1"/>
            <a:r>
              <a:rPr lang="en-US" baseline="0" dirty="0" smtClean="0"/>
              <a:t>Device-centric architectures </a:t>
            </a:r>
            <a:r>
              <a:rPr lang="en-US" dirty="0"/>
              <a:t>- </a:t>
            </a:r>
            <a:r>
              <a:rPr lang="en-US" dirty="0" smtClean="0"/>
              <a:t>focus </a:t>
            </a:r>
            <a:r>
              <a:rPr lang="en-US" dirty="0"/>
              <a:t>on what a device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r>
              <a:rPr lang="en-US" dirty="0" smtClean="0"/>
              <a:t>Massive </a:t>
            </a:r>
            <a:r>
              <a:rPr lang="en-US" dirty="0"/>
              <a:t>multiple-input multiple-output (MIMO) </a:t>
            </a:r>
            <a:r>
              <a:rPr lang="en-US" dirty="0" smtClean="0"/>
              <a:t>– 10s or 100s of antennas</a:t>
            </a:r>
          </a:p>
          <a:p>
            <a:pPr lvl="2"/>
            <a:r>
              <a:rPr lang="en-US" dirty="0" smtClean="0"/>
              <a:t>To focus antenna beams toward intended devices</a:t>
            </a:r>
          </a:p>
          <a:p>
            <a:pPr lvl="1"/>
            <a:r>
              <a:rPr lang="en-US" dirty="0" smtClean="0"/>
              <a:t>Millimeter </a:t>
            </a:r>
            <a:r>
              <a:rPr lang="en-US" dirty="0"/>
              <a:t>wave (</a:t>
            </a:r>
            <a:r>
              <a:rPr lang="en-US" dirty="0" err="1"/>
              <a:t>mmWave</a:t>
            </a:r>
            <a:r>
              <a:rPr lang="en-US" dirty="0"/>
              <a:t>) </a:t>
            </a:r>
            <a:r>
              <a:rPr lang="en-US" dirty="0" smtClean="0"/>
              <a:t> - frequencies </a:t>
            </a:r>
            <a:r>
              <a:rPr lang="en-US" dirty="0"/>
              <a:t>in the 30 GHz to 300 GHz </a:t>
            </a:r>
            <a:r>
              <a:rPr lang="en-US" dirty="0" smtClean="0"/>
              <a:t>bands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much available bandwidth. </a:t>
            </a:r>
            <a:endParaRPr lang="en-US" dirty="0" smtClean="0"/>
          </a:p>
          <a:p>
            <a:pPr lvl="2"/>
            <a:r>
              <a:rPr lang="en-US" dirty="0" smtClean="0"/>
              <a:t>But require </a:t>
            </a:r>
            <a:r>
              <a:rPr lang="en-US" dirty="0"/>
              <a:t>more transmit power and have higher attenuation due to </a:t>
            </a:r>
            <a:r>
              <a:rPr lang="en-US" dirty="0" smtClean="0"/>
              <a:t>obstructions</a:t>
            </a:r>
            <a:endParaRPr lang="en-US" dirty="0"/>
          </a:p>
          <a:p>
            <a:pPr lvl="1"/>
            <a:r>
              <a:rPr lang="en-US" dirty="0" smtClean="0"/>
              <a:t>Native </a:t>
            </a:r>
            <a:r>
              <a:rPr lang="en-US" dirty="0"/>
              <a:t>support for </a:t>
            </a:r>
            <a:r>
              <a:rPr lang="en-US" dirty="0" smtClean="0"/>
              <a:t>machine to machine communication</a:t>
            </a:r>
          </a:p>
          <a:p>
            <a:pPr lvl="2"/>
            <a:r>
              <a:rPr lang="en-US" dirty="0" smtClean="0"/>
              <a:t>Sustained low </a:t>
            </a:r>
            <a:r>
              <a:rPr lang="en-US" dirty="0"/>
              <a:t>data rates, </a:t>
            </a:r>
            <a:r>
              <a:rPr lang="en-US" dirty="0" smtClean="0"/>
              <a:t>massive </a:t>
            </a:r>
            <a:r>
              <a:rPr lang="en-US" dirty="0"/>
              <a:t>number of devices, </a:t>
            </a:r>
            <a:r>
              <a:rPr lang="en-US" dirty="0" smtClean="0"/>
              <a:t>and </a:t>
            </a:r>
            <a:r>
              <a:rPr lang="en-US" dirty="0"/>
              <a:t>very low delays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Future Trends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7" y="797118"/>
            <a:ext cx="8319911" cy="5643439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u="sng" dirty="0"/>
              <a:t>Optional References:</a:t>
            </a:r>
            <a:endParaRPr lang="en-US" sz="20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 smtClean="0"/>
              <a:t>Antennas </a:t>
            </a:r>
            <a:r>
              <a:rPr lang="en-US" sz="2000" i="1" dirty="0"/>
              <a:t>and Propagation for Wireless Communication Systems</a:t>
            </a:r>
            <a:r>
              <a:rPr lang="en-US" sz="2000" dirty="0"/>
              <a:t>, by Simon R. Saunders and Alejandro Aragon-Zavala, ISBN 978-0-470-84879-1; March 2007 (2</a:t>
            </a:r>
            <a:r>
              <a:rPr lang="en-US" sz="2000" baseline="30000" dirty="0"/>
              <a:t>nd</a:t>
            </a:r>
            <a:r>
              <a:rPr lang="en-US" sz="2000" dirty="0"/>
              <a:t> edition</a:t>
            </a:r>
            <a:r>
              <a:rPr lang="en-US" sz="2000" dirty="0" smtClean="0"/>
              <a:t>).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 smtClean="0"/>
              <a:t>Wireless </a:t>
            </a:r>
            <a:r>
              <a:rPr lang="en-US" sz="2000" i="1" dirty="0"/>
              <a:t>Communications and Networks</a:t>
            </a:r>
            <a:r>
              <a:rPr lang="en-US" sz="2000" dirty="0"/>
              <a:t>, by William Stallings, ISBN 0-13-040864-6, 2002 (1</a:t>
            </a:r>
            <a:r>
              <a:rPr lang="en-US" sz="2000" baseline="30000" dirty="0"/>
              <a:t>st</a:t>
            </a:r>
            <a:r>
              <a:rPr lang="en-US" sz="2000" dirty="0"/>
              <a:t> edition</a:t>
            </a:r>
            <a:r>
              <a:rPr lang="en-US" sz="2000" dirty="0" smtClean="0"/>
              <a:t>);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i="1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 smtClean="0"/>
              <a:t>Wireless Communication Networks and Systems, </a:t>
            </a:r>
            <a:r>
              <a:rPr lang="en-US" sz="2000" dirty="0" smtClean="0"/>
              <a:t>by Corey Beard &amp; William Stallings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edition); all material copyright 2016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u="sng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/>
              <a:t>Wireless Communications Principles and Practice</a:t>
            </a:r>
            <a:r>
              <a:rPr lang="en-US" sz="2000" dirty="0"/>
              <a:t>, by Theodore S. Rappaport, ISBN 0-13-042232-0 (2</a:t>
            </a:r>
            <a:r>
              <a:rPr lang="en-US" sz="2000" baseline="30000" dirty="0"/>
              <a:t>nd</a:t>
            </a:r>
            <a:r>
              <a:rPr lang="en-US" sz="2000" dirty="0"/>
              <a:t> edition)</a:t>
            </a:r>
            <a:endParaRPr lang="en-US" sz="2000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Additional reference materials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7152" y="61951"/>
            <a:ext cx="8651081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What is 5G?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2738" y="51816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2" y="1096095"/>
            <a:ext cx="8239139" cy="4811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2850" y="226612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eMBB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276" y="5474877"/>
            <a:ext cx="16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(Massive M2M)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1235" y="5382544"/>
            <a:ext cx="141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Low-latency</a:t>
            </a:r>
            <a:r>
              <a:rPr lang="en-US" smtClean="0">
                <a:solidFill>
                  <a:srgbClr val="FF0000"/>
                </a:solidFill>
              </a:rPr>
              <a:t>, ultra-reliable (LLUR)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874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u="sng" dirty="0" smtClean="0"/>
              <a:t>Mobile</a:t>
            </a:r>
            <a:r>
              <a:rPr lang="en-US" sz="2200" b="1" dirty="0" smtClean="0"/>
              <a:t> wireless communications market statistics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1816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9" y="554885"/>
            <a:ext cx="8036667" cy="6034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7973" y="1954924"/>
            <a:ext cx="4564119" cy="1876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will represent 20% of total IP traffic by 2021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average global mobile connection speed will surpass 20 Mbps by 2021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Smartphones will comprise 86% of mobile data traffic by 2021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2021 there will be 1.5 mobile devices per capita (phones, phablets)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2021, 4G/LTE will be 53% of connections and 79% of total traffic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2021, 5G will be 0.2% of connections (25M) and 1.5% of total traffic</a:t>
            </a:r>
          </a:p>
          <a:p>
            <a:pPr marL="171450" indent="-171450">
              <a:spcAft>
                <a:spcPts val="600"/>
              </a:spcAft>
              <a:buFont typeface="Courier New" charset="0"/>
              <a:buChar char="o"/>
            </a:pP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average smartphone will generate 6.8 GB of traffic per month by 2021, a four-fold increase the 2016 average of 1.6 GB per month</a:t>
            </a:r>
            <a:endParaRPr lang="en-US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143" y="3831020"/>
            <a:ext cx="7336223" cy="1933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charset="0"/>
              <a:buNone/>
              <a:tabLst/>
              <a:defRPr/>
            </a:pP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84582"/>
            <a:ext cx="8229600" cy="52856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Wireless is convenient </a:t>
            </a:r>
            <a:r>
              <a:rPr lang="en-US" sz="2800" dirty="0"/>
              <a:t>and less expensive, but not </a:t>
            </a:r>
            <a:r>
              <a:rPr lang="en-US" sz="2800" dirty="0" smtClean="0"/>
              <a:t>perfect</a:t>
            </a:r>
          </a:p>
          <a:p>
            <a:endParaRPr lang="en-US" sz="2800" dirty="0"/>
          </a:p>
          <a:p>
            <a:r>
              <a:rPr lang="en-US" sz="2800" dirty="0" smtClean="0"/>
              <a:t>Limitations and political and technical difficulties inhibit wireless technologies</a:t>
            </a:r>
          </a:p>
          <a:p>
            <a:endParaRPr lang="en-US" sz="2800" dirty="0"/>
          </a:p>
          <a:p>
            <a:r>
              <a:rPr lang="en-US" sz="2800" dirty="0" smtClean="0"/>
              <a:t>Wireless channel</a:t>
            </a:r>
          </a:p>
          <a:p>
            <a:pPr lvl="1"/>
            <a:r>
              <a:rPr lang="en-US" sz="2400" dirty="0" smtClean="0"/>
              <a:t>Line-of-sight is best but not required</a:t>
            </a:r>
          </a:p>
          <a:p>
            <a:pPr lvl="1"/>
            <a:r>
              <a:rPr lang="en-US" sz="2400" dirty="0" smtClean="0"/>
              <a:t>Signals can still be received</a:t>
            </a:r>
          </a:p>
          <a:p>
            <a:pPr lvl="2"/>
            <a:r>
              <a:rPr lang="en-US" sz="2000" dirty="0" smtClean="0"/>
              <a:t>Transmission through objects</a:t>
            </a:r>
          </a:p>
          <a:p>
            <a:pPr lvl="2"/>
            <a:r>
              <a:rPr lang="en-US" sz="2000" dirty="0" smtClean="0"/>
              <a:t>Reflections off of objects</a:t>
            </a:r>
          </a:p>
          <a:p>
            <a:pPr lvl="2"/>
            <a:r>
              <a:rPr lang="en-US" sz="2000" dirty="0" smtClean="0"/>
              <a:t>Scattering of signals</a:t>
            </a:r>
          </a:p>
          <a:p>
            <a:pPr lvl="2"/>
            <a:r>
              <a:rPr lang="en-US" sz="2000" dirty="0" smtClean="0"/>
              <a:t>Diffraction around edges of objects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The trouble with wireless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49" y="733508"/>
            <a:ext cx="8229600" cy="56593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high signal attenuation (degradation)</a:t>
            </a:r>
          </a:p>
          <a:p>
            <a:endParaRPr lang="en-US" dirty="0" smtClean="0"/>
          </a:p>
          <a:p>
            <a:r>
              <a:rPr lang="en-US" dirty="0" smtClean="0"/>
              <a:t>Transmission is very noisy; subject to high BER</a:t>
            </a:r>
          </a:p>
          <a:p>
            <a:endParaRPr lang="en-US" dirty="0" smtClean="0"/>
          </a:p>
          <a:p>
            <a:r>
              <a:rPr lang="en-US" dirty="0" smtClean="0"/>
              <a:t>Broadcast channel is inherently insecure; no physical security to prevent spoofing</a:t>
            </a:r>
          </a:p>
          <a:p>
            <a:endParaRPr lang="en-US" dirty="0" smtClean="0"/>
          </a:p>
          <a:p>
            <a:r>
              <a:rPr lang="en-US" dirty="0" smtClean="0"/>
              <a:t>Wireless channel is not necessarily symmetric and are not transitive</a:t>
            </a:r>
          </a:p>
          <a:p>
            <a:pPr lvl="1"/>
            <a:r>
              <a:rPr lang="en-US" dirty="0" smtClean="0"/>
              <a:t>Remember the physical channel is symmetric</a:t>
            </a:r>
          </a:p>
          <a:p>
            <a:pPr lvl="1"/>
            <a:r>
              <a:rPr lang="en-US" dirty="0" smtClean="0"/>
              <a:t>But transmitters and receivers are not symmetric because of electronics, purpose, etc.</a:t>
            </a:r>
          </a:p>
          <a:p>
            <a:pPr lvl="2"/>
            <a:r>
              <a:rPr lang="en-US" dirty="0" smtClean="0"/>
              <a:t>If A can talk to B, it does </a:t>
            </a:r>
            <a:r>
              <a:rPr lang="en-US" u="sng" dirty="0" smtClean="0"/>
              <a:t>not</a:t>
            </a:r>
            <a:r>
              <a:rPr lang="en-US" dirty="0" smtClean="0"/>
              <a:t> mean B can talk to A (</a:t>
            </a:r>
            <a:r>
              <a:rPr lang="en-US" dirty="0" err="1" smtClean="0"/>
              <a:t>symmetic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If A can talk to B, and B can talk to C, it does </a:t>
            </a:r>
            <a:r>
              <a:rPr lang="en-US" u="sng" dirty="0" smtClean="0"/>
              <a:t>not</a:t>
            </a:r>
            <a:r>
              <a:rPr lang="en-US" dirty="0" smtClean="0"/>
              <a:t> mean A can talk to C (transitive)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Characteristics of wireless data transmission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49" y="733508"/>
            <a:ext cx="8229600" cy="56593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Reflections</a:t>
            </a:r>
            <a:r>
              <a:rPr lang="en-US" baseline="0" dirty="0" smtClean="0"/>
              <a:t> can cause multiple copies of the signal to arrive</a:t>
            </a:r>
          </a:p>
          <a:p>
            <a:pPr lvl="1"/>
            <a:r>
              <a:rPr lang="en-US" dirty="0" smtClean="0"/>
              <a:t>At different</a:t>
            </a:r>
            <a:r>
              <a:rPr lang="en-US" baseline="0" dirty="0" smtClean="0"/>
              <a:t> times and attenuations</a:t>
            </a:r>
          </a:p>
          <a:p>
            <a:pPr lvl="1"/>
            <a:r>
              <a:rPr lang="en-US" dirty="0" smtClean="0"/>
              <a:t>Creates the problem of </a:t>
            </a:r>
            <a:r>
              <a:rPr lang="en-US" i="1" dirty="0" smtClean="0"/>
              <a:t>multipath fading</a:t>
            </a:r>
            <a:endParaRPr lang="en-US" dirty="0" smtClean="0"/>
          </a:p>
          <a:p>
            <a:pPr lvl="1"/>
            <a:r>
              <a:rPr lang="en-US" dirty="0" smtClean="0"/>
              <a:t>Signals add together to degrade the final signal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Nodes are mobile so that the topology of the network is changing</a:t>
            </a:r>
          </a:p>
          <a:p>
            <a:pPr lvl="1"/>
            <a:r>
              <a:rPr lang="en-US" dirty="0" smtClean="0"/>
              <a:t>Causes intermittent link connectivity</a:t>
            </a:r>
          </a:p>
          <a:p>
            <a:pPr lvl="1"/>
            <a:r>
              <a:rPr lang="en-US" dirty="0"/>
              <a:t>Doppler spread caused by </a:t>
            </a:r>
            <a:r>
              <a:rPr lang="en-US" dirty="0" smtClean="0"/>
              <a:t>movement</a:t>
            </a:r>
          </a:p>
          <a:p>
            <a:endParaRPr lang="en-US" dirty="0" smtClean="0"/>
          </a:p>
          <a:p>
            <a:r>
              <a:rPr lang="en-US" dirty="0" smtClean="0"/>
              <a:t>Interference</a:t>
            </a:r>
            <a:r>
              <a:rPr lang="en-US" baseline="0" dirty="0" smtClean="0"/>
              <a:t> from other users</a:t>
            </a:r>
          </a:p>
          <a:p>
            <a:endParaRPr lang="en-US" baseline="0" dirty="0" smtClean="0"/>
          </a:p>
          <a:p>
            <a:r>
              <a:rPr lang="en-US" dirty="0" smtClean="0"/>
              <a:t>Batteries, power management issues to account for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Radio spectrum is regulated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Characteristics of wireless data transmission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7" y="797118"/>
            <a:ext cx="8319911" cy="5643439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smtClean="0"/>
              <a:t>Wireless Environment</a:t>
            </a:r>
            <a:r>
              <a:rPr lang="en-US" dirty="0" smtClean="0"/>
              <a:t> – In-depth understanding of general wireless communications  </a:t>
            </a:r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Modulation</a:t>
            </a:r>
            <a:r>
              <a:rPr lang="en-US" dirty="0" smtClean="0"/>
              <a:t> – use</a:t>
            </a:r>
            <a:r>
              <a:rPr lang="en-US" baseline="0" dirty="0" smtClean="0"/>
              <a:t> a signal format to send as many bits as possible</a:t>
            </a:r>
          </a:p>
          <a:p>
            <a:endParaRPr lang="en-US" baseline="0" dirty="0" smtClean="0"/>
          </a:p>
          <a:p>
            <a:r>
              <a:rPr lang="en-US" i="1" dirty="0" smtClean="0"/>
              <a:t>Error </a:t>
            </a:r>
            <a:r>
              <a:rPr lang="en-US" i="1" dirty="0"/>
              <a:t>control </a:t>
            </a:r>
            <a:r>
              <a:rPr lang="en-US" i="1" dirty="0" smtClean="0"/>
              <a:t>coding </a:t>
            </a:r>
            <a:r>
              <a:rPr lang="en-US" dirty="0" smtClean="0"/>
              <a:t>– add </a:t>
            </a:r>
            <a:r>
              <a:rPr lang="en-US" dirty="0"/>
              <a:t>extra </a:t>
            </a:r>
            <a:r>
              <a:rPr lang="en-US" dirty="0" smtClean="0"/>
              <a:t>bits </a:t>
            </a:r>
            <a:r>
              <a:rPr lang="en-US" dirty="0"/>
              <a:t>so </a:t>
            </a:r>
            <a:r>
              <a:rPr lang="en-US" dirty="0" smtClean="0"/>
              <a:t>errors are detected/corrected</a:t>
            </a:r>
          </a:p>
          <a:p>
            <a:endParaRPr lang="en-US" dirty="0"/>
          </a:p>
          <a:p>
            <a:r>
              <a:rPr lang="en-US" i="1" dirty="0" smtClean="0"/>
              <a:t>Adaptive </a:t>
            </a:r>
            <a:r>
              <a:rPr lang="en-US" i="1" dirty="0"/>
              <a:t>modulation and coding </a:t>
            </a:r>
            <a:r>
              <a:rPr lang="en-US" dirty="0" smtClean="0"/>
              <a:t>– dynamically adjust modulation </a:t>
            </a:r>
            <a:r>
              <a:rPr lang="en-US" dirty="0"/>
              <a:t>and coding </a:t>
            </a:r>
            <a:r>
              <a:rPr lang="en-US" dirty="0" smtClean="0"/>
              <a:t>to current </a:t>
            </a:r>
            <a:r>
              <a:rPr lang="en-US" dirty="0"/>
              <a:t>channel </a:t>
            </a:r>
            <a:r>
              <a:rPr lang="en-US" dirty="0" smtClean="0"/>
              <a:t>conditions</a:t>
            </a:r>
          </a:p>
          <a:p>
            <a:endParaRPr lang="en-US" dirty="0"/>
          </a:p>
          <a:p>
            <a:r>
              <a:rPr lang="en-US" i="1" dirty="0" smtClean="0"/>
              <a:t>Equalization</a:t>
            </a:r>
            <a:r>
              <a:rPr lang="en-US" dirty="0" smtClean="0"/>
              <a:t> – counteract </a:t>
            </a:r>
            <a:r>
              <a:rPr lang="en-US" dirty="0"/>
              <a:t>the multipath effects of the </a:t>
            </a:r>
            <a:r>
              <a:rPr lang="en-US" dirty="0" smtClean="0"/>
              <a:t>channel</a:t>
            </a:r>
          </a:p>
          <a:p>
            <a:endParaRPr lang="en-US" dirty="0"/>
          </a:p>
          <a:p>
            <a:r>
              <a:rPr lang="en-US" i="1" dirty="0" smtClean="0"/>
              <a:t>Multiple</a:t>
            </a:r>
            <a:r>
              <a:rPr lang="en-US" i="1" dirty="0"/>
              <a:t>-input multiple-output systems</a:t>
            </a:r>
            <a:r>
              <a:rPr lang="en-US" dirty="0"/>
              <a:t> </a:t>
            </a:r>
            <a:r>
              <a:rPr lang="en-US" dirty="0" smtClean="0"/>
              <a:t>– use </a:t>
            </a:r>
            <a:r>
              <a:rPr lang="en-US" dirty="0"/>
              <a:t>multiple </a:t>
            </a:r>
            <a:r>
              <a:rPr lang="en-US" dirty="0" smtClean="0"/>
              <a:t>antennas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signals strongly in certain </a:t>
            </a:r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Send parallel streams of data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Direct </a:t>
            </a:r>
            <a:r>
              <a:rPr lang="en-US" i="1" dirty="0"/>
              <a:t>sequence spread spectrum </a:t>
            </a:r>
            <a:r>
              <a:rPr lang="en-US" dirty="0" smtClean="0"/>
              <a:t>– expand the signal bandwidth</a:t>
            </a:r>
          </a:p>
          <a:p>
            <a:endParaRPr lang="en-US" dirty="0"/>
          </a:p>
          <a:p>
            <a:r>
              <a:rPr lang="en-US" i="1" dirty="0" smtClean="0"/>
              <a:t>Orthogonal </a:t>
            </a:r>
            <a:r>
              <a:rPr lang="en-US" i="1" dirty="0"/>
              <a:t>frequency division </a:t>
            </a:r>
            <a:r>
              <a:rPr lang="en-US" i="1" dirty="0" smtClean="0"/>
              <a:t>multiplexing</a:t>
            </a:r>
            <a:r>
              <a:rPr lang="en-US" dirty="0" smtClean="0"/>
              <a:t> – break a </a:t>
            </a:r>
            <a:r>
              <a:rPr lang="en-US" dirty="0"/>
              <a:t>signal into many lower rate bit </a:t>
            </a:r>
            <a:r>
              <a:rPr lang="en-US" dirty="0" smtClean="0"/>
              <a:t>streams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is less susceptible to multipath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Focus of this course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10.ep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-133"/>
          <a:stretch>
            <a:fillRect/>
          </a:stretch>
        </p:blipFill>
        <p:spPr>
          <a:xfrm>
            <a:off x="155754" y="782600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Electromagnetic spectrum of telecommunications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8" y="828923"/>
            <a:ext cx="8229600" cy="54844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Between companies</a:t>
            </a:r>
          </a:p>
          <a:p>
            <a:pPr lvl="1"/>
            <a:r>
              <a:rPr lang="en-US" dirty="0" smtClean="0"/>
              <a:t>Need common standards so products interoperate</a:t>
            </a:r>
          </a:p>
          <a:p>
            <a:pPr lvl="1"/>
            <a:r>
              <a:rPr lang="en-US" dirty="0" smtClean="0"/>
              <a:t>Some areas have well agreed-upon standards</a:t>
            </a:r>
          </a:p>
          <a:p>
            <a:pPr lvl="2"/>
            <a:r>
              <a:rPr lang="en-US" dirty="0" smtClean="0"/>
              <a:t>Wi-Fi, LTE</a:t>
            </a:r>
          </a:p>
          <a:p>
            <a:pPr lvl="2"/>
            <a:r>
              <a:rPr lang="en-US" dirty="0" smtClean="0"/>
              <a:t>Not true for Internet of Things technologies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Spectrum regulations</a:t>
            </a:r>
          </a:p>
          <a:p>
            <a:pPr lvl="1"/>
            <a:r>
              <a:rPr lang="en-US" dirty="0" smtClean="0"/>
              <a:t>Governments dictate how spectrum is used</a:t>
            </a:r>
          </a:p>
          <a:p>
            <a:pPr lvl="2"/>
            <a:r>
              <a:rPr lang="en-US" dirty="0" smtClean="0"/>
              <a:t>Many different types of uses and users</a:t>
            </a:r>
          </a:p>
          <a:p>
            <a:pPr lvl="1"/>
            <a:r>
              <a:rPr lang="en-US" dirty="0" smtClean="0"/>
              <a:t>Some frequencies have somewhat restrictive bandwidths and power levels</a:t>
            </a:r>
          </a:p>
          <a:p>
            <a:pPr lvl="2"/>
            <a:r>
              <a:rPr lang="en-US" dirty="0" smtClean="0"/>
              <a:t>Others have much more bandwidth available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Political difficulties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90" y="2634625"/>
            <a:ext cx="7459133" cy="816242"/>
          </a:xfrm>
        </p:spPr>
        <p:txBody>
          <a:bodyPr/>
          <a:lstStyle/>
          <a:p>
            <a:r>
              <a:rPr lang="en-US" b="1" dirty="0" smtClean="0"/>
              <a:t>Signals &amp; Decibels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1067462"/>
            <a:ext cx="8229600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cs typeface="Times New Roman" charset="0"/>
              </a:rPr>
              <a:t>Function of </a:t>
            </a:r>
            <a:r>
              <a:rPr lang="en-US" dirty="0" smtClean="0">
                <a:cs typeface="Times New Roman" charset="0"/>
              </a:rPr>
              <a:t>time, e.g., for a general sine wave:</a:t>
            </a:r>
          </a:p>
          <a:p>
            <a:pPr marL="342900" lvl="1" indent="-342900">
              <a:buFont typeface="Arial"/>
              <a:buChar char="•"/>
            </a:pPr>
            <a:endParaRPr lang="en-US" sz="2400" i="1" dirty="0">
              <a:cs typeface="Times New Roman" charset="0"/>
            </a:endParaRPr>
          </a:p>
          <a:p>
            <a:pPr marL="0" indent="0" algn="ctr">
              <a:buNone/>
            </a:pPr>
            <a:r>
              <a:rPr lang="en-US" i="1" dirty="0" smtClean="0">
                <a:cs typeface="Times New Roman" charset="0"/>
              </a:rPr>
              <a:t>s</a:t>
            </a:r>
            <a:r>
              <a:rPr lang="en-US" dirty="0" smtClean="0">
                <a:cs typeface="Times New Roman" charset="0"/>
              </a:rPr>
              <a:t>(</a:t>
            </a:r>
            <a:r>
              <a:rPr lang="en-US" i="1" dirty="0" smtClean="0">
                <a:cs typeface="Times New Roman" charset="0"/>
              </a:rPr>
              <a:t>t </a:t>
            </a:r>
            <a:r>
              <a:rPr lang="en-US" dirty="0">
                <a:cs typeface="Times New Roman" charset="0"/>
              </a:rPr>
              <a:t>) = </a:t>
            </a:r>
            <a:r>
              <a:rPr lang="en-US" i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sin(2</a:t>
            </a:r>
            <a:r>
              <a:rPr lang="en-US" dirty="0">
                <a:cs typeface="Times New Roman" charset="0"/>
                <a:sym typeface="Symbol" charset="0"/>
              </a:rPr>
              <a:t>π</a:t>
            </a:r>
            <a:r>
              <a:rPr lang="en-US" i="1" dirty="0" err="1">
                <a:cs typeface="Times New Roman" charset="0"/>
              </a:rPr>
              <a:t>ft</a:t>
            </a:r>
            <a:r>
              <a:rPr lang="en-US" dirty="0">
                <a:cs typeface="Times New Roman" charset="0"/>
              </a:rPr>
              <a:t> + </a:t>
            </a:r>
            <a:r>
              <a:rPr lang="en-US" i="1" dirty="0" err="1">
                <a:latin typeface="Lucida Grande"/>
                <a:ea typeface="Lucida Grande"/>
                <a:cs typeface="Lucida Grande"/>
                <a:sym typeface="Symbol" charset="0"/>
              </a:rPr>
              <a:t>ϕ</a:t>
            </a:r>
            <a:r>
              <a:rPr lang="en-US" dirty="0">
                <a:cs typeface="Times New Roman" charset="0"/>
              </a:rPr>
              <a:t>)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Can also be expressed as a function of frequency</a:t>
            </a:r>
          </a:p>
          <a:p>
            <a:pPr lvl="1"/>
            <a:r>
              <a:rPr lang="en-US" dirty="0">
                <a:cs typeface="Times New Roman" charset="0"/>
              </a:rPr>
              <a:t>Signal consists of components of different </a:t>
            </a:r>
            <a:r>
              <a:rPr lang="en-US" dirty="0" smtClean="0">
                <a:cs typeface="Times New Roman" charset="0"/>
              </a:rPr>
              <a:t>frequencies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cs typeface="Times New Roman" charset="0"/>
              </a:rPr>
              <a:t>This is an important insight for telecommunications RF understanding</a:t>
            </a:r>
            <a:endParaRPr lang="en-US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Electromagnetic Signals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1606110"/>
            <a:ext cx="7999013" cy="47649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To meet this objective, courses are: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Apply </a:t>
            </a:r>
            <a:r>
              <a:rPr lang="en-US" sz="2000" dirty="0"/>
              <a:t>theory to </a:t>
            </a:r>
            <a:r>
              <a:rPr lang="en-US" sz="2000" dirty="0" smtClean="0"/>
              <a:t>practice: Multiple hands-on lab-based courses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Computationally rigorous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Research </a:t>
            </a:r>
            <a:r>
              <a:rPr lang="en-US" sz="2000" dirty="0"/>
              <a:t>oriented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Skills </a:t>
            </a:r>
            <a:r>
              <a:rPr lang="en-US" sz="2000" dirty="0" smtClean="0"/>
              <a:t>based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Skills include a broad range, from embedded systems and communication theory to practical wireless </a:t>
            </a:r>
            <a:r>
              <a:rPr lang="en-US" sz="2000" dirty="0" smtClean="0"/>
              <a:t>engineering fundamentals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Technology </a:t>
            </a:r>
            <a:r>
              <a:rPr lang="en-US" sz="2000" dirty="0"/>
              <a:t>Centric, with an awareness of Business and </a:t>
            </a:r>
            <a:r>
              <a:rPr lang="en-US" sz="2000" dirty="0" smtClean="0"/>
              <a:t>Policy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Main goal: </a:t>
            </a:r>
            <a:r>
              <a:rPr lang="en-US" sz="2400" dirty="0" smtClean="0">
                <a:solidFill>
                  <a:srgbClr val="FF0000"/>
                </a:solidFill>
              </a:rPr>
              <a:t>Emphasize design principles and modern digital wireless networking engineering methodologies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93" y="652754"/>
            <a:ext cx="7772400" cy="828173"/>
          </a:xfrm>
          <a:prstGeom prst="rect">
            <a:avLst/>
          </a:prstGeom>
          <a:noFill/>
          <a:ln>
            <a:solidFill>
              <a:srgbClr val="0365C0"/>
            </a:solidFill>
          </a:ln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2391" i="1" dirty="0" smtClean="0"/>
              <a:t>Prepare </a:t>
            </a:r>
            <a:r>
              <a:rPr lang="en-US" sz="2391" i="1" dirty="0"/>
              <a:t>students for a rewarding and successful career as leaders in the wireless industry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874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Wireless Network Engineering Track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1816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741459"/>
            <a:ext cx="8229600" cy="5293581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Analog signal </a:t>
            </a:r>
            <a:r>
              <a:rPr lang="en-US" dirty="0" smtClean="0"/>
              <a:t>- signal intensity varies in a smooth fashion over time</a:t>
            </a:r>
          </a:p>
          <a:p>
            <a:pPr lvl="1"/>
            <a:r>
              <a:rPr lang="en-US" dirty="0" smtClean="0"/>
              <a:t>No breaks or discontinuities in the signal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Digital signal </a:t>
            </a:r>
            <a:r>
              <a:rPr lang="en-US" dirty="0" smtClean="0"/>
              <a:t>- signal intensity maintains a constant level for some period of time and then changes to another constant level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Periodic signal </a:t>
            </a:r>
            <a:r>
              <a:rPr lang="en-US" dirty="0" smtClean="0"/>
              <a:t>- analog or digital signal pattern that repeats over time</a:t>
            </a:r>
          </a:p>
          <a:p>
            <a:pPr marL="457200" lvl="1" indent="0" algn="ctr">
              <a:buNone/>
            </a:pP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 +</a:t>
            </a:r>
            <a:r>
              <a:rPr lang="en-US" i="1" dirty="0" smtClean="0"/>
              <a:t>T</a:t>
            </a:r>
            <a:r>
              <a:rPr lang="en-US" dirty="0" smtClean="0"/>
              <a:t>) = s(</a:t>
            </a:r>
            <a:r>
              <a:rPr lang="en-US" i="1" dirty="0" smtClean="0"/>
              <a:t>t</a:t>
            </a:r>
            <a:r>
              <a:rPr lang="en-US" dirty="0" smtClean="0"/>
              <a:t>)	-∞ &lt; t &lt; +∞</a:t>
            </a:r>
          </a:p>
          <a:p>
            <a:pPr lvl="2"/>
            <a:r>
              <a:rPr lang="en-US" dirty="0" smtClean="0"/>
              <a:t>where </a:t>
            </a:r>
            <a:r>
              <a:rPr lang="en-US" i="1" dirty="0" smtClean="0"/>
              <a:t>T</a:t>
            </a:r>
            <a:r>
              <a:rPr lang="en-US" dirty="0" smtClean="0"/>
              <a:t> is the period of the signal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Time domain concepts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Ch02fig01.ep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9" r="-4469"/>
          <a:stretch>
            <a:fillRect/>
          </a:stretch>
        </p:blipFill>
        <p:spPr>
          <a:xfrm>
            <a:off x="219364" y="822355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Analog and Digital waveforms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1027"/>
          <p:cNvSpPr>
            <a:spLocks noGrp="1" noChangeArrowheads="1"/>
          </p:cNvSpPr>
          <p:nvPr>
            <p:ph idx="1"/>
          </p:nvPr>
        </p:nvSpPr>
        <p:spPr>
          <a:xfrm>
            <a:off x="353834" y="844826"/>
            <a:ext cx="4059141" cy="511865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>
                <a:cs typeface="Times New Roman" charset="0"/>
              </a:rPr>
              <a:t>Aperiodic signal </a:t>
            </a:r>
            <a:r>
              <a:rPr lang="en-US" sz="2800" dirty="0">
                <a:cs typeface="Times New Roman" charset="0"/>
              </a:rPr>
              <a:t>- analog or digital signal pattern that doesn't repeat over </a:t>
            </a:r>
            <a:r>
              <a:rPr lang="en-US" sz="2800" dirty="0" smtClean="0">
                <a:cs typeface="Times New Roman" charset="0"/>
              </a:rPr>
              <a:t>time</a:t>
            </a:r>
          </a:p>
          <a:p>
            <a:endParaRPr lang="en-US" sz="2800" dirty="0">
              <a:cs typeface="Times New Roman" charset="0"/>
            </a:endParaRPr>
          </a:p>
          <a:p>
            <a:r>
              <a:rPr lang="en-US" sz="2800" i="1" dirty="0">
                <a:cs typeface="Times New Roman" charset="0"/>
              </a:rPr>
              <a:t>Peak amplitude (A) </a:t>
            </a:r>
            <a:r>
              <a:rPr lang="en-US" sz="2800" dirty="0">
                <a:cs typeface="Times New Roman" charset="0"/>
              </a:rPr>
              <a:t>- maximum value or strength of the signal over time; typically measured in </a:t>
            </a:r>
            <a:r>
              <a:rPr lang="en-US" sz="2800" dirty="0" smtClean="0">
                <a:cs typeface="Times New Roman" charset="0"/>
              </a:rPr>
              <a:t>volts</a:t>
            </a:r>
          </a:p>
          <a:p>
            <a:endParaRPr lang="en-US" sz="2800" dirty="0">
              <a:cs typeface="Times New Roman" charset="0"/>
            </a:endParaRPr>
          </a:p>
          <a:p>
            <a:r>
              <a:rPr lang="en-US" sz="2800" i="1" dirty="0">
                <a:cs typeface="Times New Roman" charset="0"/>
              </a:rPr>
              <a:t>Frequency (</a:t>
            </a:r>
            <a:r>
              <a:rPr lang="en-US" sz="2800" i="1" dirty="0" smtClean="0">
                <a:cs typeface="Times New Roman" charset="0"/>
              </a:rPr>
              <a:t>f)</a:t>
            </a:r>
            <a:endParaRPr lang="en-US" sz="2800" i="1" dirty="0">
              <a:cs typeface="Times New Roman" charset="0"/>
            </a:endParaRPr>
          </a:p>
          <a:p>
            <a:pPr lvl="1"/>
            <a:r>
              <a:rPr lang="en-US" sz="2400" dirty="0">
                <a:cs typeface="Times New Roman" charset="0"/>
              </a:rPr>
              <a:t>Rate, in cycles per second, or Hertz (Hz) at which the signal repeats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Time-domain concepts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5" descr="Ch02fig02.ep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1" r="-37491"/>
          <a:stretch>
            <a:fillRect/>
          </a:stretch>
        </p:blipFill>
        <p:spPr>
          <a:xfrm>
            <a:off x="3167737" y="1128402"/>
            <a:ext cx="6918077" cy="45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Time-domain concepts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5" descr="Ch02fig02.ep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91" r="-37491"/>
          <a:stretch>
            <a:fillRect/>
          </a:stretch>
        </p:blipFill>
        <p:spPr>
          <a:xfrm>
            <a:off x="3279055" y="1088645"/>
            <a:ext cx="6918077" cy="45514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2738" y="877956"/>
            <a:ext cx="4105523" cy="5467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cs typeface="Times New Roman" charset="0"/>
              </a:rPr>
              <a:t>Period (T)</a:t>
            </a:r>
            <a:r>
              <a:rPr lang="en-US" sz="2800" dirty="0" smtClean="0">
                <a:cs typeface="Times New Roman" charset="0"/>
              </a:rPr>
              <a:t> - amount of time it takes for one repetition of the signal</a:t>
            </a:r>
          </a:p>
          <a:p>
            <a:pPr lvl="1"/>
            <a:r>
              <a:rPr lang="en-US" sz="2400" i="1" dirty="0" smtClean="0">
                <a:cs typeface="Times New Roman" charset="0"/>
              </a:rPr>
              <a:t>T</a:t>
            </a:r>
            <a:r>
              <a:rPr lang="en-US" sz="2400" dirty="0" smtClean="0">
                <a:cs typeface="Times New Roman" charset="0"/>
              </a:rPr>
              <a:t> = 1/</a:t>
            </a:r>
            <a:r>
              <a:rPr lang="en-US" sz="2400" i="1" dirty="0" smtClean="0">
                <a:cs typeface="Times New Roman" charset="0"/>
              </a:rPr>
              <a:t>f</a:t>
            </a:r>
          </a:p>
          <a:p>
            <a:pPr lvl="1"/>
            <a:endParaRPr lang="en-US" sz="2400" i="1" dirty="0" smtClean="0">
              <a:cs typeface="Times New Roman" charset="0"/>
            </a:endParaRPr>
          </a:p>
          <a:p>
            <a:r>
              <a:rPr lang="en-US" sz="2800" i="1" dirty="0" smtClean="0">
                <a:cs typeface="Times New Roman" charset="0"/>
              </a:rPr>
              <a:t>Phase (</a:t>
            </a:r>
            <a:r>
              <a:rPr lang="en-US" sz="2800" i="1" dirty="0" err="1" smtClean="0">
                <a:ea typeface="Lucida Grande"/>
                <a:sym typeface="Symbol" charset="0"/>
              </a:rPr>
              <a:t>ϕ</a:t>
            </a:r>
            <a:r>
              <a:rPr lang="en-US" sz="2800" i="1" dirty="0" smtClean="0">
                <a:cs typeface="Times New Roman" charset="0"/>
              </a:rPr>
              <a:t>)</a:t>
            </a:r>
            <a:r>
              <a:rPr lang="en-US" sz="2800" dirty="0" smtClean="0">
                <a:cs typeface="Times New Roman" charset="0"/>
              </a:rPr>
              <a:t> - measure of the relative position in time within a single period of a signal</a:t>
            </a:r>
          </a:p>
          <a:p>
            <a:endParaRPr lang="en-US" sz="2800" dirty="0" smtClean="0">
              <a:cs typeface="Times New Roman" charset="0"/>
            </a:endParaRPr>
          </a:p>
          <a:p>
            <a:r>
              <a:rPr lang="en-US" sz="2800" i="1" dirty="0" smtClean="0">
                <a:cs typeface="Times New Roman" charset="0"/>
              </a:rPr>
              <a:t>Wavelength (</a:t>
            </a:r>
            <a:r>
              <a:rPr lang="en-US" sz="2800" i="1" dirty="0" err="1" smtClean="0">
                <a:cs typeface="Times New Roman" charset="0"/>
                <a:sym typeface="Symbol" charset="0"/>
              </a:rPr>
              <a:t>λ</a:t>
            </a:r>
            <a:r>
              <a:rPr lang="en-US" sz="2800" i="1" dirty="0" smtClean="0">
                <a:cs typeface="Times New Roman" charset="0"/>
              </a:rPr>
              <a:t>)</a:t>
            </a:r>
            <a:r>
              <a:rPr lang="en-US" sz="2800" dirty="0" smtClean="0">
                <a:cs typeface="Times New Roman" charset="0"/>
              </a:rPr>
              <a:t>  - distance occupied by a single cycle of the signal</a:t>
            </a:r>
          </a:p>
          <a:p>
            <a:pPr lvl="1"/>
            <a:r>
              <a:rPr lang="en-US" sz="2400" dirty="0" smtClean="0">
                <a:cs typeface="Times New Roman" charset="0"/>
              </a:rPr>
              <a:t>Or, the distance between two points of corresponding phase of two consecutive cycles</a:t>
            </a:r>
            <a:endParaRPr lang="en-US" sz="24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868680"/>
            <a:ext cx="8229600" cy="52299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General sine wave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cs typeface="Times New Roman" charset="0"/>
              </a:rPr>
              <a:t>s</a:t>
            </a:r>
            <a:r>
              <a:rPr lang="en-US" sz="2400" dirty="0">
                <a:cs typeface="Times New Roman" charset="0"/>
              </a:rPr>
              <a:t>(</a:t>
            </a:r>
            <a:r>
              <a:rPr lang="en-US" sz="2400" i="1" dirty="0">
                <a:cs typeface="Times New Roman" charset="0"/>
              </a:rPr>
              <a:t>t </a:t>
            </a:r>
            <a:r>
              <a:rPr lang="en-US" sz="2400" dirty="0">
                <a:cs typeface="Times New Roman" charset="0"/>
              </a:rPr>
              <a:t>) = </a:t>
            </a:r>
            <a:r>
              <a:rPr lang="en-US" sz="2400" i="1" dirty="0">
                <a:cs typeface="Times New Roman" charset="0"/>
              </a:rPr>
              <a:t>A</a:t>
            </a:r>
            <a:r>
              <a:rPr lang="en-US" sz="2400" dirty="0">
                <a:cs typeface="Times New Roman" charset="0"/>
              </a:rPr>
              <a:t> sin(</a:t>
            </a:r>
            <a:r>
              <a:rPr lang="en-US" sz="2400" dirty="0" smtClean="0">
                <a:cs typeface="Times New Roman" charset="0"/>
              </a:rPr>
              <a:t>2</a:t>
            </a:r>
            <a:r>
              <a:rPr lang="en-US" sz="2400" dirty="0" smtClean="0">
                <a:cs typeface="Times New Roman" charset="0"/>
                <a:sym typeface="Symbol" charset="0"/>
              </a:rPr>
              <a:t>π</a:t>
            </a:r>
            <a:r>
              <a:rPr lang="en-US" sz="2400" i="1" dirty="0" err="1" smtClean="0">
                <a:cs typeface="Times New Roman" charset="0"/>
              </a:rPr>
              <a:t>ft</a:t>
            </a:r>
            <a:r>
              <a:rPr lang="en-US" sz="2400" dirty="0" smtClean="0">
                <a:cs typeface="Times New Roman" charset="0"/>
              </a:rPr>
              <a:t> + </a:t>
            </a:r>
            <a:r>
              <a:rPr lang="en-US" sz="2400" i="1" dirty="0" err="1" smtClean="0">
                <a:latin typeface="Lucida Grande"/>
                <a:ea typeface="Lucida Grande"/>
                <a:cs typeface="Lucida Grande"/>
                <a:sym typeface="Symbol" charset="0"/>
              </a:rPr>
              <a:t>ϕ</a:t>
            </a:r>
            <a:r>
              <a:rPr lang="en-US" sz="2400" dirty="0" smtClean="0">
                <a:cs typeface="Times New Roman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Slide-30 shows </a:t>
            </a:r>
            <a:r>
              <a:rPr lang="en-US" sz="2800" dirty="0">
                <a:cs typeface="Times New Roman" charset="0"/>
              </a:rPr>
              <a:t>the effect of varying each of the three parameters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(a) </a:t>
            </a:r>
            <a:r>
              <a:rPr lang="en-US" sz="2400" i="1" dirty="0">
                <a:cs typeface="Times New Roman" charset="0"/>
              </a:rPr>
              <a:t>A</a:t>
            </a:r>
            <a:r>
              <a:rPr lang="en-US" sz="2400" dirty="0">
                <a:cs typeface="Times New Roman" charset="0"/>
              </a:rPr>
              <a:t> = 1, </a:t>
            </a:r>
            <a:r>
              <a:rPr lang="en-US" sz="2400" i="1" dirty="0">
                <a:cs typeface="Times New Roman" charset="0"/>
              </a:rPr>
              <a:t>f</a:t>
            </a:r>
            <a:r>
              <a:rPr lang="en-US" sz="2400" dirty="0">
                <a:cs typeface="Times New Roman" charset="0"/>
              </a:rPr>
              <a:t> = 1 Hz, </a:t>
            </a:r>
            <a:r>
              <a:rPr lang="en-US" sz="2400" i="1" dirty="0" err="1" smtClean="0">
                <a:latin typeface="Lucida Grande"/>
                <a:ea typeface="Lucida Grande"/>
                <a:cs typeface="Lucida Grande"/>
                <a:sym typeface="Symbol" charset="0"/>
              </a:rPr>
              <a:t>ϕ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>
                <a:cs typeface="Times New Roman" charset="0"/>
              </a:rPr>
              <a:t>= 0; thus </a:t>
            </a:r>
            <a:r>
              <a:rPr lang="en-US" sz="2400" i="1" dirty="0">
                <a:cs typeface="Times New Roman" charset="0"/>
              </a:rPr>
              <a:t>T</a:t>
            </a:r>
            <a:r>
              <a:rPr lang="en-US" sz="2400" dirty="0">
                <a:cs typeface="Times New Roman" charset="0"/>
              </a:rPr>
              <a:t> = </a:t>
            </a:r>
            <a:r>
              <a:rPr lang="en-US" sz="2400" dirty="0" smtClean="0">
                <a:cs typeface="Times New Roman" charset="0"/>
              </a:rPr>
              <a:t>1 s</a:t>
            </a:r>
            <a:endParaRPr lang="en-US" sz="24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(b) Reduced peak amplitude; </a:t>
            </a:r>
            <a:r>
              <a:rPr lang="en-US" sz="2400" i="1" dirty="0">
                <a:cs typeface="Times New Roman" charset="0"/>
              </a:rPr>
              <a:t>A</a:t>
            </a:r>
            <a:r>
              <a:rPr lang="en-US" sz="2400" dirty="0">
                <a:cs typeface="Times New Roman" charset="0"/>
              </a:rPr>
              <a:t>=0.5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(c) Increased frequency; </a:t>
            </a:r>
            <a:r>
              <a:rPr lang="en-US" sz="2400" i="1" dirty="0">
                <a:cs typeface="Times New Roman" charset="0"/>
              </a:rPr>
              <a:t>f</a:t>
            </a:r>
            <a:r>
              <a:rPr lang="en-US" sz="2400" dirty="0">
                <a:cs typeface="Times New Roman" charset="0"/>
              </a:rPr>
              <a:t> = 2, thus </a:t>
            </a:r>
            <a:r>
              <a:rPr lang="en-US" sz="2400" i="1" dirty="0">
                <a:cs typeface="Times New Roman" charset="0"/>
              </a:rPr>
              <a:t>T</a:t>
            </a:r>
            <a:r>
              <a:rPr lang="en-US" sz="2400" dirty="0">
                <a:cs typeface="Times New Roman" charset="0"/>
              </a:rPr>
              <a:t> = ½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(d) Phase shift; </a:t>
            </a:r>
            <a:r>
              <a:rPr lang="en-US" sz="2400" i="1" dirty="0" err="1">
                <a:latin typeface="Lucida Grande"/>
                <a:ea typeface="Lucida Grande"/>
                <a:cs typeface="Lucida Grande"/>
                <a:sym typeface="Symbol" charset="0"/>
              </a:rPr>
              <a:t>ϕ</a:t>
            </a:r>
            <a:r>
              <a:rPr lang="en-US" sz="2400" dirty="0" smtClean="0">
                <a:latin typeface="Symbol" charset="0"/>
                <a:cs typeface="Times New Roman" charset="0"/>
              </a:rPr>
              <a:t>  </a:t>
            </a:r>
            <a:r>
              <a:rPr lang="en-US" sz="2400" dirty="0" smtClean="0">
                <a:cs typeface="Times New Roman" charset="0"/>
              </a:rPr>
              <a:t>= </a:t>
            </a:r>
            <a:r>
              <a:rPr lang="en-US" sz="2400" dirty="0">
                <a:cs typeface="Times New Roman" charset="0"/>
                <a:sym typeface="Symbol" charset="0"/>
              </a:rPr>
              <a:t>π</a:t>
            </a:r>
            <a:r>
              <a:rPr lang="en-US" sz="2400" dirty="0" smtClean="0">
                <a:cs typeface="Times New Roman" charset="0"/>
              </a:rPr>
              <a:t>/</a:t>
            </a:r>
            <a:r>
              <a:rPr lang="en-US" sz="2400" dirty="0">
                <a:cs typeface="Times New Roman" charset="0"/>
              </a:rPr>
              <a:t>4 radians (45 degrees) </a:t>
            </a:r>
            <a:endParaRPr lang="en-US" sz="2400" dirty="0" smtClean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Note</a:t>
            </a:r>
            <a:r>
              <a:rPr lang="en-US" sz="2800" dirty="0">
                <a:cs typeface="Times New Roman" charset="0"/>
              </a:rPr>
              <a:t>: </a:t>
            </a:r>
            <a:r>
              <a:rPr lang="en-US" sz="2800" dirty="0" smtClean="0">
                <a:cs typeface="Times New Roman" charset="0"/>
              </a:rPr>
              <a:t>2</a:t>
            </a:r>
            <a:r>
              <a:rPr lang="en-US" sz="2800" dirty="0">
                <a:cs typeface="Times New Roman" charset="0"/>
                <a:sym typeface="Symbol" charset="0"/>
              </a:rPr>
              <a:t>π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>
                <a:cs typeface="Times New Roman" charset="0"/>
              </a:rPr>
              <a:t>radians = 360° = 1 period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Sine Wave Parameters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9509" y="6183613"/>
            <a:ext cx="8224982" cy="397596"/>
          </a:xfrm>
        </p:spPr>
        <p:txBody>
          <a:bodyPr/>
          <a:lstStyle/>
          <a:p>
            <a:r>
              <a:rPr lang="en-US" i="1" cap="none" dirty="0" smtClean="0"/>
              <a:t>s</a:t>
            </a:r>
            <a:r>
              <a:rPr lang="en-US" cap="none" dirty="0" smtClean="0"/>
              <a:t>(</a:t>
            </a:r>
            <a:r>
              <a:rPr lang="en-US" i="1" cap="none" dirty="0" smtClean="0"/>
              <a:t>t</a:t>
            </a:r>
            <a:r>
              <a:rPr lang="en-US" cap="none" dirty="0" smtClean="0"/>
              <a:t>) = </a:t>
            </a:r>
            <a:r>
              <a:rPr lang="en-US" i="1" cap="none" dirty="0" smtClean="0"/>
              <a:t>A</a:t>
            </a:r>
            <a:r>
              <a:rPr lang="en-US" cap="none" dirty="0" smtClean="0"/>
              <a:t> sin (2π</a:t>
            </a:r>
            <a:r>
              <a:rPr lang="en-US" i="1" cap="none" dirty="0" err="1" smtClean="0"/>
              <a:t>ft</a:t>
            </a:r>
            <a:r>
              <a:rPr lang="en-US" cap="none" dirty="0" smtClean="0"/>
              <a:t> + </a:t>
            </a:r>
            <a:r>
              <a:rPr lang="en-US" i="1" cap="none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pic>
        <p:nvPicPr>
          <p:cNvPr id="6" name="Picture Placeholder 5" descr="Ch02fig03.eps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9" r="-6859"/>
          <a:stretch>
            <a:fillRect/>
          </a:stretch>
        </p:blipFill>
        <p:spPr>
          <a:xfrm>
            <a:off x="219364" y="544725"/>
            <a:ext cx="8705272" cy="5726547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Sine Wave Parameters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701702"/>
            <a:ext cx="8229600" cy="52776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Fundamental frequency </a:t>
            </a:r>
            <a:r>
              <a:rPr lang="en-US" sz="2800" dirty="0">
                <a:cs typeface="Times New Roman" charset="0"/>
              </a:rPr>
              <a:t>- when all frequency components of a signal are integer multiples of one frequency, it</a:t>
            </a:r>
            <a:r>
              <a:rPr lang="ja-JP" altLang="en-US" sz="2800" dirty="0">
                <a:latin typeface="Arial"/>
                <a:cs typeface="Times New Roman" charset="0"/>
              </a:rPr>
              <a:t>’</a:t>
            </a:r>
            <a:r>
              <a:rPr lang="en-US" sz="2800" dirty="0">
                <a:cs typeface="Times New Roman" charset="0"/>
              </a:rPr>
              <a:t>s referred to as the fundamental </a:t>
            </a:r>
            <a:r>
              <a:rPr lang="en-US" sz="2800" dirty="0" smtClean="0">
                <a:cs typeface="Times New Roman" charset="0"/>
              </a:rPr>
              <a:t>frequency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Spectrum</a:t>
            </a:r>
            <a:r>
              <a:rPr lang="en-US" sz="2800" dirty="0">
                <a:cs typeface="Times New Roman" charset="0"/>
              </a:rPr>
              <a:t> - range of frequencies that a signal </a:t>
            </a:r>
            <a:r>
              <a:rPr lang="en-US" sz="2800" dirty="0" smtClean="0">
                <a:cs typeface="Times New Roman" charset="0"/>
              </a:rPr>
              <a:t>contains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Absolute bandwidth </a:t>
            </a:r>
            <a:r>
              <a:rPr lang="en-US" sz="2800" dirty="0">
                <a:cs typeface="Times New Roman" charset="0"/>
              </a:rPr>
              <a:t>- width of the spectrum of a </a:t>
            </a:r>
            <a:r>
              <a:rPr lang="en-US" sz="2800" dirty="0" smtClean="0">
                <a:cs typeface="Times New Roman" charset="0"/>
              </a:rPr>
              <a:t>signal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Effective bandwidth (or just bandwidth) </a:t>
            </a:r>
            <a:r>
              <a:rPr lang="en-US" sz="2800" dirty="0">
                <a:cs typeface="Times New Roman" charset="0"/>
              </a:rPr>
              <a:t>- narrow band of frequencies that most of the signal</a:t>
            </a:r>
            <a:r>
              <a:rPr lang="ja-JP" altLang="en-US" sz="2800" dirty="0">
                <a:latin typeface="Arial"/>
                <a:cs typeface="Times New Roman" charset="0"/>
              </a:rPr>
              <a:t>’</a:t>
            </a:r>
            <a:r>
              <a:rPr lang="en-US" sz="2800" dirty="0">
                <a:cs typeface="Times New Roman" charset="0"/>
              </a:rPr>
              <a:t>s energy is contained 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Frequency Domain Concepts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04.eps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37" r="-49337"/>
          <a:stretch>
            <a:fillRect/>
          </a:stretch>
        </p:blipFill>
        <p:spPr>
          <a:xfrm>
            <a:off x="142789" y="616287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Signals</a:t>
            </a:r>
            <a:r>
              <a:rPr lang="en-US" sz="2000" b="1" smtClean="0"/>
              <a:t>: </a:t>
            </a:r>
            <a:r>
              <a:rPr lang="en-US" sz="2000" b="1"/>
              <a:t>Addition of frequency Components(T = 1/</a:t>
            </a:r>
            <a:r>
              <a:rPr lang="en-US" sz="2000" b="1" i="1"/>
              <a:t>f</a:t>
            </a:r>
            <a:r>
              <a:rPr lang="en-US" sz="2000" b="1"/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242515" y="884583"/>
            <a:ext cx="37490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cs typeface="Times New Roman" charset="0"/>
              </a:rPr>
              <a:t>Any electromagnetic signal can be shown to consist of a collection of periodic analog signals (sine waves) at different amplitudes, frequencies, and </a:t>
            </a:r>
            <a:r>
              <a:rPr lang="en-US" dirty="0" smtClean="0">
                <a:cs typeface="Times New Roman" charset="0"/>
              </a:rPr>
              <a:t>phases</a:t>
            </a:r>
          </a:p>
          <a:p>
            <a:endParaRPr lang="en-US" dirty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The period of the total signal is equal to the period of the fundamental frequency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Frequency Domain Concepts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5" descr="Ch02fig05.ep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71" r="-50271"/>
          <a:stretch>
            <a:fillRect/>
          </a:stretch>
        </p:blipFill>
        <p:spPr>
          <a:xfrm>
            <a:off x="2440086" y="662009"/>
            <a:ext cx="8705272" cy="5726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21695" y="6331166"/>
            <a:ext cx="3330954" cy="397596"/>
          </a:xfrm>
        </p:spPr>
        <p:txBody>
          <a:bodyPr/>
          <a:lstStyle/>
          <a:p>
            <a:r>
              <a:rPr lang="en-US" sz="1400" b="1" dirty="0" smtClean="0"/>
              <a:t>Frequency </a:t>
            </a:r>
            <a:r>
              <a:rPr lang="en-US" sz="1400" b="1" dirty="0"/>
              <a:t>Components of Square Wave </a:t>
            </a:r>
          </a:p>
        </p:txBody>
      </p:sp>
    </p:spTree>
    <p:extLst>
      <p:ext uri="{BB962C8B-B14F-4D97-AF65-F5344CB8AC3E}">
        <p14:creationId xmlns:p14="http://schemas.microsoft.com/office/powerpoint/2010/main" val="17800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06.eps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" r="-1824"/>
          <a:stretch>
            <a:fillRect/>
          </a:stretch>
        </p:blipFill>
        <p:spPr>
          <a:xfrm>
            <a:off x="240057" y="726941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Acoustic spectrum of speech and music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Research amenities and facilities: Lab Infrastructure &amp; Equipment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2738" y="51816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9370" y="662438"/>
            <a:ext cx="3996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Agilent Handheld Spectrum Analyzers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RF Propagation and Modeling licensed software: </a:t>
            </a:r>
            <a:r>
              <a:rPr lang="en-US" sz="1600" i="1" dirty="0" smtClean="0"/>
              <a:t>EDX, Wireless </a:t>
            </a:r>
            <a:r>
              <a:rPr lang="en-US" sz="1600" i="1" dirty="0" err="1" smtClean="0"/>
              <a:t>InSite</a:t>
            </a:r>
            <a:r>
              <a:rPr lang="en-US" sz="1600" i="1" dirty="0" smtClean="0"/>
              <a:t>, Planet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USRP SDRs: N210, B210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Gnu Radio, </a:t>
            </a:r>
            <a:r>
              <a:rPr lang="en-US" sz="1600" dirty="0" err="1" smtClean="0"/>
              <a:t>MatLab</a:t>
            </a:r>
            <a:r>
              <a:rPr lang="en-US" sz="1600" dirty="0" smtClean="0"/>
              <a:t>, </a:t>
            </a:r>
            <a:r>
              <a:rPr lang="en-US" sz="1600" dirty="0" err="1" smtClean="0"/>
              <a:t>LabView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Dedicated workstations: Linux, Windows PCs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Commercial-grade MOXA 4131-AWK radio(s): 2.4 GHz and 5GHz (802.11n)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Wi-Gig commercial-grade A.P.s (802.11ad)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802.11ac A.P.s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LTE Infrastructure </a:t>
            </a:r>
            <a:r>
              <a:rPr lang="en-US" sz="1600" dirty="0" err="1" smtClean="0"/>
              <a:t>eNBs</a:t>
            </a:r>
            <a:r>
              <a:rPr lang="en-US" sz="1600" dirty="0" smtClean="0"/>
              <a:t>, EPCs, UEs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err="1" smtClean="0"/>
              <a:t>eNBs</a:t>
            </a:r>
            <a:r>
              <a:rPr lang="en-US" sz="1600" dirty="0" smtClean="0"/>
              <a:t>: </a:t>
            </a:r>
            <a:r>
              <a:rPr lang="en-US" sz="1600" dirty="0" err="1" smtClean="0"/>
              <a:t>Airspan</a:t>
            </a:r>
            <a:r>
              <a:rPr lang="en-US" sz="1600" dirty="0" smtClean="0"/>
              <a:t>, </a:t>
            </a:r>
            <a:r>
              <a:rPr lang="en-US" sz="1600" dirty="0" err="1" smtClean="0"/>
              <a:t>VirtualNetComm</a:t>
            </a:r>
            <a:r>
              <a:rPr lang="en-US" sz="1600" dirty="0" smtClean="0"/>
              <a:t>, USRP (</a:t>
            </a:r>
            <a:r>
              <a:rPr lang="en-US" sz="1600" dirty="0" err="1" smtClean="0"/>
              <a:t>Amarisoft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EPCs: </a:t>
            </a:r>
            <a:r>
              <a:rPr lang="en-US" sz="1600" dirty="0" err="1" smtClean="0"/>
              <a:t>Aricent</a:t>
            </a:r>
            <a:r>
              <a:rPr lang="en-US" sz="1600" dirty="0" smtClean="0"/>
              <a:t>, </a:t>
            </a:r>
            <a:r>
              <a:rPr lang="en-US" sz="1600" dirty="0" err="1"/>
              <a:t>VirtualNetComm</a:t>
            </a:r>
            <a:r>
              <a:rPr lang="en-US" sz="1600" dirty="0"/>
              <a:t>, </a:t>
            </a:r>
            <a:r>
              <a:rPr lang="en-US" sz="1600" dirty="0" err="1" smtClean="0"/>
              <a:t>Amarisoft</a:t>
            </a:r>
            <a:r>
              <a:rPr lang="en-US" sz="1600" dirty="0" smtClean="0"/>
              <a:t> (CND </a:t>
            </a:r>
            <a:r>
              <a:rPr lang="en-US" sz="1600" dirty="0" err="1" smtClean="0"/>
              <a:t>OpenEPC</a:t>
            </a:r>
            <a:r>
              <a:rPr lang="en-US" sz="1600" dirty="0" smtClean="0"/>
              <a:t>, Nokia)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UEs: Moto-G4, Nexus 5 phones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Mobile Wi-Max: University EBS (2500 MHz)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2" y="791028"/>
            <a:ext cx="4109087" cy="50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70170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The greater the bandwidth, the higher the information-carrying </a:t>
            </a:r>
            <a:r>
              <a:rPr lang="en-US" sz="2800" dirty="0" smtClean="0">
                <a:cs typeface="Times New Roman" charset="0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u="sng" dirty="0" smtClean="0">
                <a:cs typeface="Times New Roman" charset="0"/>
              </a:rPr>
              <a:t>Conclusions</a:t>
            </a:r>
          </a:p>
          <a:p>
            <a:pPr>
              <a:lnSpc>
                <a:spcPct val="90000"/>
              </a:lnSpc>
            </a:pPr>
            <a:endParaRPr lang="en-US" sz="2800" u="sng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Any digital waveform will have infinite </a:t>
            </a:r>
            <a:r>
              <a:rPr lang="en-US" sz="2400" dirty="0" smtClean="0">
                <a:cs typeface="Times New Roman" charset="0"/>
              </a:rPr>
              <a:t>bandwidth </a:t>
            </a:r>
            <a:r>
              <a:rPr lang="en-US" sz="2000" b="1" dirty="0" smtClean="0">
                <a:solidFill>
                  <a:srgbClr val="FF0000"/>
                </a:solidFill>
                <a:cs typeface="Times New Roman" charset="0"/>
              </a:rPr>
              <a:t>(Why?)</a:t>
            </a:r>
            <a:endParaRPr lang="en-US" sz="2000" b="1" dirty="0">
              <a:solidFill>
                <a:srgbClr val="FF0000"/>
              </a:solidFill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BUT the transmission system will limit the bandwidth that can be transmitted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AND, for any given medium, the greater the bandwidth transmitted, the greater the cost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HOWEVER, limiting the bandwidth creates distortions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TRANSMISSION FUNDAMENTALS 2-</a:t>
            </a:r>
            <a:fld id="{2087C72B-B898-BA49-91D7-18739C8DDC39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Relationship between Data Rate and Bandwidth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07.ep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07" b="-99107"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Signals: </a:t>
            </a:r>
            <a:r>
              <a:rPr lang="en-US" sz="2000" b="1" dirty="0">
                <a:solidFill>
                  <a:srgbClr val="FF0000"/>
                </a:solidFill>
              </a:rPr>
              <a:t>Attenuation of Digital Signals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68680"/>
            <a:ext cx="8368748" cy="4525963"/>
          </a:xfrm>
        </p:spPr>
        <p:txBody>
          <a:bodyPr/>
          <a:lstStyle/>
          <a:p>
            <a:r>
              <a:rPr lang="en-US" i="1" dirty="0">
                <a:cs typeface="Times New Roman" charset="0"/>
              </a:rPr>
              <a:t>Data</a:t>
            </a:r>
            <a:r>
              <a:rPr lang="en-US" dirty="0">
                <a:cs typeface="Times New Roman" charset="0"/>
              </a:rPr>
              <a:t> - entities that convey meaning, or </a:t>
            </a:r>
            <a:r>
              <a:rPr lang="en-US" dirty="0" smtClean="0">
                <a:cs typeface="Times New Roman" charset="0"/>
              </a:rPr>
              <a:t>information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i="1" dirty="0">
                <a:cs typeface="Times New Roman" charset="0"/>
              </a:rPr>
              <a:t>Signals</a:t>
            </a:r>
            <a:r>
              <a:rPr lang="en-US" dirty="0">
                <a:cs typeface="Times New Roman" charset="0"/>
              </a:rPr>
              <a:t> - electric or electromagnetic representations of </a:t>
            </a:r>
            <a:r>
              <a:rPr lang="en-US" dirty="0" smtClean="0">
                <a:cs typeface="Times New Roman" charset="0"/>
              </a:rPr>
              <a:t>data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i="1" dirty="0">
                <a:cs typeface="Times New Roman" charset="0"/>
              </a:rPr>
              <a:t>Transmission</a:t>
            </a:r>
            <a:r>
              <a:rPr lang="en-US" dirty="0">
                <a:cs typeface="Times New Roman" charset="0"/>
              </a:rPr>
              <a:t> - communication of data by the propagation and processing of signals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Data Communication Terms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Analog</a:t>
            </a:r>
          </a:p>
          <a:p>
            <a:pPr lvl="2"/>
            <a:r>
              <a:rPr lang="en-US" dirty="0">
                <a:cs typeface="Times New Roman" charset="0"/>
              </a:rPr>
              <a:t>Video</a:t>
            </a:r>
          </a:p>
          <a:p>
            <a:pPr lvl="2"/>
            <a:r>
              <a:rPr lang="en-US" dirty="0" smtClean="0">
                <a:cs typeface="Times New Roman" charset="0"/>
              </a:rPr>
              <a:t>Audio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Digital</a:t>
            </a:r>
          </a:p>
          <a:p>
            <a:pPr lvl="2"/>
            <a:r>
              <a:rPr lang="en-US" dirty="0">
                <a:cs typeface="Times New Roman" charset="0"/>
              </a:rPr>
              <a:t>Text</a:t>
            </a:r>
          </a:p>
          <a:p>
            <a:pPr lvl="2"/>
            <a:r>
              <a:rPr lang="en-US" dirty="0">
                <a:cs typeface="Times New Roman" charset="0"/>
              </a:rPr>
              <a:t>Integers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Examples of Analog and Digital Data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88458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 continuously varying electromagnetic wave that may be propagated over a variety of media, depending on </a:t>
            </a:r>
            <a:r>
              <a:rPr lang="en-US" sz="2800" dirty="0" smtClean="0">
                <a:cs typeface="Times New Roman" charset="0"/>
              </a:rPr>
              <a:t>frequency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Examples of media: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Copper wire media (twisted pair and coaxial cable)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Fiber optic cable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cs typeface="Times New Roman" charset="0"/>
              </a:rPr>
              <a:t>Atmosphere or space </a:t>
            </a:r>
            <a:r>
              <a:rPr lang="en-US" sz="2400" b="1" dirty="0" smtClean="0">
                <a:cs typeface="Times New Roman" charset="0"/>
              </a:rPr>
              <a:t>propagation (wireless!)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Analog signals can propagate analog and digital data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Analog Signals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861363"/>
            <a:ext cx="8229600" cy="54599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A sequence of voltage pulses that may be transmitted over a </a:t>
            </a:r>
            <a:r>
              <a:rPr lang="en-US" b="1" u="sng" dirty="0" smtClean="0">
                <a:cs typeface="Times New Roman" charset="0"/>
              </a:rPr>
              <a:t>copper wire medium</a:t>
            </a:r>
          </a:p>
          <a:p>
            <a:pPr>
              <a:lnSpc>
                <a:spcPct val="90000"/>
              </a:lnSpc>
            </a:pPr>
            <a:endParaRPr lang="en-US" b="1" u="sng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Generally cheaper than analog signaling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Less susceptible to noise </a:t>
            </a:r>
            <a:r>
              <a:rPr lang="en-US" dirty="0" smtClean="0">
                <a:cs typeface="Times New Roman" charset="0"/>
              </a:rPr>
              <a:t>interference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Suffer more from </a:t>
            </a:r>
            <a:r>
              <a:rPr lang="en-US" dirty="0" smtClean="0">
                <a:cs typeface="Times New Roman" charset="0"/>
              </a:rPr>
              <a:t>attenuation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Digital signals can propagate analog and digital data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Digital Signals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530750" y="771276"/>
            <a:ext cx="7772400" cy="544664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Digital data, digital signal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Equipment for encoding is less expensive than digital-to-analog </a:t>
            </a:r>
            <a:r>
              <a:rPr lang="en-US" sz="2400" dirty="0" smtClean="0">
                <a:cs typeface="Times New Roman" charset="0"/>
              </a:rPr>
              <a:t>equipment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Analog data, digital signal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Conversion permits use of modern digital transmission and switching </a:t>
            </a:r>
            <a:r>
              <a:rPr lang="en-US" sz="2400" dirty="0" smtClean="0">
                <a:cs typeface="Times New Roman" charset="0"/>
              </a:rPr>
              <a:t>equipment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Digital data, analog </a:t>
            </a:r>
            <a:r>
              <a:rPr lang="en-US" sz="2800" dirty="0" smtClean="0">
                <a:cs typeface="Times New Roman" charset="0"/>
              </a:rPr>
              <a:t>signal </a:t>
            </a:r>
            <a:r>
              <a:rPr lang="en-US" sz="2800" dirty="0" smtClean="0">
                <a:solidFill>
                  <a:srgbClr val="FF0000"/>
                </a:solidFill>
                <a:cs typeface="Times New Roman" charset="0"/>
              </a:rPr>
              <a:t>(Wireless Systems focus!)</a:t>
            </a:r>
            <a:endParaRPr lang="en-US" sz="2800" dirty="0">
              <a:solidFill>
                <a:srgbClr val="FF0000"/>
              </a:solidFill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Some transmission media will only propagate analog signals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Examples include optical </a:t>
            </a:r>
            <a:r>
              <a:rPr lang="en-US" sz="2400" dirty="0" smtClean="0">
                <a:cs typeface="Times New Roman" charset="0"/>
              </a:rPr>
              <a:t>fiber, wireless, </a:t>
            </a:r>
            <a:r>
              <a:rPr lang="en-US" sz="2400" dirty="0">
                <a:cs typeface="Times New Roman" charset="0"/>
              </a:rPr>
              <a:t>and </a:t>
            </a:r>
            <a:r>
              <a:rPr lang="en-US" sz="2400" dirty="0" smtClean="0">
                <a:cs typeface="Times New Roman" charset="0"/>
              </a:rPr>
              <a:t>satellite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Analog data, analog signal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Analog data easily converted to analog signal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Reasons for Choosing Data and Signal Combinations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940243"/>
            <a:ext cx="8229600" cy="4577962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charset="0"/>
              </a:rPr>
              <a:t>Transmit analog signals without regard to </a:t>
            </a:r>
            <a:r>
              <a:rPr lang="en-US" sz="2800" dirty="0" smtClean="0">
                <a:cs typeface="Times New Roman" charset="0"/>
              </a:rPr>
              <a:t>content</a:t>
            </a:r>
          </a:p>
          <a:p>
            <a:endParaRPr lang="en-US" sz="2800" dirty="0">
              <a:cs typeface="Times New Roman" charset="0"/>
            </a:endParaRPr>
          </a:p>
          <a:p>
            <a:r>
              <a:rPr lang="en-US" sz="2800" dirty="0">
                <a:solidFill>
                  <a:srgbClr val="FF0000"/>
                </a:solidFill>
                <a:cs typeface="Times New Roman" charset="0"/>
              </a:rPr>
              <a:t>Attenuation limits length of transmission link</a:t>
            </a:r>
            <a:r>
              <a:rPr lang="en-US" sz="2800" dirty="0">
                <a:cs typeface="Times New Roman" charset="0"/>
              </a:rPr>
              <a:t> </a:t>
            </a:r>
            <a:endParaRPr lang="en-US" sz="2800" dirty="0" smtClean="0">
              <a:cs typeface="Times New Roman" charset="0"/>
            </a:endParaRPr>
          </a:p>
          <a:p>
            <a:endParaRPr lang="en-US" sz="2800" dirty="0">
              <a:cs typeface="Times New Roman" charset="0"/>
            </a:endParaRPr>
          </a:p>
          <a:p>
            <a:r>
              <a:rPr lang="en-US" sz="2800" dirty="0">
                <a:cs typeface="Times New Roman" charset="0"/>
              </a:rPr>
              <a:t>Cascaded amplifiers boost signal</a:t>
            </a:r>
            <a:r>
              <a:rPr lang="ja-JP" altLang="en-US" sz="2800" dirty="0">
                <a:latin typeface="Arial"/>
                <a:cs typeface="Times New Roman" charset="0"/>
              </a:rPr>
              <a:t>’</a:t>
            </a:r>
            <a:r>
              <a:rPr lang="en-US" sz="2800" dirty="0">
                <a:cs typeface="Times New Roman" charset="0"/>
              </a:rPr>
              <a:t>s energy for longer distances but cause distortion</a:t>
            </a:r>
          </a:p>
          <a:p>
            <a:pPr lvl="1"/>
            <a:r>
              <a:rPr lang="en-US" sz="2400" dirty="0">
                <a:cs typeface="Times New Roman" charset="0"/>
              </a:rPr>
              <a:t>Analog data can tolerate distortion</a:t>
            </a:r>
          </a:p>
          <a:p>
            <a:pPr lvl="1"/>
            <a:r>
              <a:rPr lang="en-US" sz="2400" dirty="0">
                <a:cs typeface="Times New Roman" charset="0"/>
              </a:rPr>
              <a:t>Introduces errors in digital data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Analog Transmission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852777"/>
            <a:ext cx="8229600" cy="54526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Concerned with the content of the </a:t>
            </a:r>
            <a:r>
              <a:rPr lang="en-US" sz="2800" dirty="0" smtClean="0">
                <a:cs typeface="Times New Roman" charset="0"/>
              </a:rPr>
              <a:t>signal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charset="0"/>
              </a:rPr>
              <a:t>Attenuation endangers integrity of </a:t>
            </a:r>
            <a:r>
              <a:rPr lang="en-US" sz="2800" dirty="0" smtClean="0">
                <a:solidFill>
                  <a:srgbClr val="FF0000"/>
                </a:solidFill>
                <a:cs typeface="Times New Roman" charset="0"/>
              </a:rPr>
              <a:t>data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Digital Signal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Repeaters achieve greater distance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Repeaters recover the signal and </a:t>
            </a:r>
            <a:r>
              <a:rPr lang="en-US" sz="2400" dirty="0" smtClean="0">
                <a:cs typeface="Times New Roman" charset="0"/>
              </a:rPr>
              <a:t>retransmit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Analog signal carrying digital data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Retransmission device recovers the digital data from analog signal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Generates new, clean analog signal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Digital Transmission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956144"/>
            <a:ext cx="8229600" cy="52458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Impairments, such as noise, limit data rate that can be </a:t>
            </a:r>
            <a:r>
              <a:rPr lang="en-US" dirty="0" smtClean="0">
                <a:cs typeface="Times New Roman" charset="0"/>
              </a:rPr>
              <a:t>achieved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For digital data, to what extent do impairments limit data rate</a:t>
            </a:r>
            <a:r>
              <a:rPr lang="en-US" dirty="0" smtClean="0">
                <a:cs typeface="Times New Roman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  <a:cs typeface="Times New Roman" charset="0"/>
              </a:rPr>
              <a:t>Channel Capacity </a:t>
            </a:r>
            <a:r>
              <a:rPr lang="en-US" dirty="0">
                <a:cs typeface="Times New Roman" charset="0"/>
              </a:rPr>
              <a:t>– the maximum rate at which data can be transmitted over a given communication path, or channel, under given conditions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Wireless Systems focus: </a:t>
            </a:r>
            <a:r>
              <a:rPr lang="en-US" sz="2200" b="1" dirty="0" smtClean="0">
                <a:solidFill>
                  <a:srgbClr val="FF0000"/>
                </a:solidFill>
              </a:rPr>
              <a:t>Maximize channel capacity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80" y="3559175"/>
            <a:ext cx="37036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43000"/>
            <a:ext cx="3852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128011" name="AutoShape 11"/>
          <p:cNvCxnSpPr>
            <a:cxnSpLocks noChangeShapeType="1"/>
            <a:stCxn id="128009" idx="3"/>
          </p:cNvCxnSpPr>
          <p:nvPr/>
        </p:nvCxnSpPr>
        <p:spPr bwMode="auto">
          <a:xfrm>
            <a:off x="4240213" y="2552700"/>
            <a:ext cx="2116482" cy="1006475"/>
          </a:xfrm>
          <a:prstGeom prst="bentConnector3">
            <a:avLst>
              <a:gd name="adj1" fmla="val 100243"/>
            </a:avLst>
          </a:prstGeom>
          <a:noFill/>
          <a:ln w="101600">
            <a:solidFill>
              <a:srgbClr val="000099"/>
            </a:solidFill>
            <a:miter lim="800000"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itle 1"/>
          <p:cNvSpPr txBox="1">
            <a:spLocks/>
          </p:cNvSpPr>
          <p:nvPr/>
        </p:nvSpPr>
        <p:spPr>
          <a:xfrm>
            <a:off x="352660" y="26047"/>
            <a:ext cx="8480066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Evolution of terrestrial networking: </a:t>
            </a:r>
            <a:r>
              <a:rPr lang="en-US" sz="2200" b="1" dirty="0" smtClean="0">
                <a:solidFill>
                  <a:srgbClr val="FF0000"/>
                </a:solidFill>
              </a:rPr>
              <a:t>circuit-switched to packet-switched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80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09.eps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86" r="-17786"/>
          <a:stretch>
            <a:fillRect/>
          </a:stretch>
        </p:blipFill>
        <p:spPr>
          <a:xfrm>
            <a:off x="240057" y="658227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Effects of Noise on a Digital Signal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713241"/>
            <a:ext cx="8229600" cy="5274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Data rate </a:t>
            </a:r>
            <a:r>
              <a:rPr lang="en-US" sz="2800" dirty="0">
                <a:cs typeface="Times New Roman" charset="0"/>
              </a:rPr>
              <a:t>- rate at which data can be communicated (bps</a:t>
            </a:r>
            <a:r>
              <a:rPr lang="en-US" sz="2800" dirty="0" smtClean="0">
                <a:cs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Bandwidth</a:t>
            </a:r>
            <a:r>
              <a:rPr lang="en-US" sz="2800" dirty="0">
                <a:cs typeface="Times New Roman" charset="0"/>
              </a:rPr>
              <a:t> - the bandwidth of the transmitted signal as constrained by the transmitter and the nature of the transmission medium (Hertz</a:t>
            </a:r>
            <a:r>
              <a:rPr lang="en-US" sz="2800" dirty="0" smtClean="0">
                <a:cs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Noise</a:t>
            </a:r>
            <a:r>
              <a:rPr lang="en-US" sz="2800" dirty="0">
                <a:cs typeface="Times New Roman" charset="0"/>
              </a:rPr>
              <a:t> - average level of noise over the communications </a:t>
            </a:r>
            <a:r>
              <a:rPr lang="en-US" sz="2800" dirty="0" smtClean="0">
                <a:cs typeface="Times New Roman" charset="0"/>
              </a:rPr>
              <a:t>path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Error rate </a:t>
            </a:r>
            <a:r>
              <a:rPr lang="en-US" sz="2800" dirty="0">
                <a:cs typeface="Times New Roman" charset="0"/>
              </a:rPr>
              <a:t>- rate at which errors occur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Error = transmit 1 and receive 0; transmit 0 and receive 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Concepts Related to Channel Capacity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1027"/>
          <p:cNvSpPr>
            <a:spLocks noGrp="1" noChangeArrowheads="1"/>
          </p:cNvSpPr>
          <p:nvPr>
            <p:ph idx="1"/>
          </p:nvPr>
        </p:nvSpPr>
        <p:spPr>
          <a:xfrm>
            <a:off x="523049" y="892534"/>
            <a:ext cx="8229600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For binary signals (two voltage levels)</a:t>
            </a:r>
          </a:p>
          <a:p>
            <a:pPr lvl="1"/>
            <a:r>
              <a:rPr lang="en-US" i="1" dirty="0">
                <a:cs typeface="Times New Roman" charset="0"/>
              </a:rPr>
              <a:t>C </a:t>
            </a:r>
            <a:r>
              <a:rPr lang="en-US" dirty="0">
                <a:cs typeface="Times New Roman" charset="0"/>
              </a:rPr>
              <a:t>= </a:t>
            </a:r>
            <a:r>
              <a:rPr lang="en-US" dirty="0" smtClean="0">
                <a:cs typeface="Times New Roman" charset="0"/>
              </a:rPr>
              <a:t>2</a:t>
            </a:r>
            <a:r>
              <a:rPr lang="en-US" i="1" dirty="0" smtClean="0">
                <a:cs typeface="Times New Roman" charset="0"/>
              </a:rPr>
              <a:t>B</a:t>
            </a:r>
          </a:p>
          <a:p>
            <a:pPr lvl="1"/>
            <a:endParaRPr lang="en-US" i="1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With multilevel signaling</a:t>
            </a:r>
          </a:p>
          <a:p>
            <a:pPr lvl="1"/>
            <a:r>
              <a:rPr lang="en-US" i="1" dirty="0">
                <a:cs typeface="Times New Roman" charset="0"/>
              </a:rPr>
              <a:t>C</a:t>
            </a:r>
            <a:r>
              <a:rPr lang="en-US" dirty="0">
                <a:cs typeface="Times New Roman" charset="0"/>
              </a:rPr>
              <a:t> = 2</a:t>
            </a:r>
            <a:r>
              <a:rPr lang="en-US" i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log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M</a:t>
            </a:r>
          </a:p>
          <a:p>
            <a:pPr lvl="2"/>
            <a:r>
              <a:rPr lang="en-US" i="1" dirty="0">
                <a:cs typeface="Times New Roman" charset="0"/>
              </a:rPr>
              <a:t>M</a:t>
            </a:r>
            <a:r>
              <a:rPr lang="en-US" dirty="0">
                <a:cs typeface="Times New Roman" charset="0"/>
              </a:rPr>
              <a:t> = number of discrete signal or voltage levels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Nyquist Bandwidth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652859"/>
            <a:ext cx="8229600" cy="56604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Ratio of the power in a signal to the power contained in the noise </a:t>
            </a:r>
            <a:r>
              <a:rPr lang="en-US" sz="2800" dirty="0" smtClean="0">
                <a:cs typeface="Times New Roman" charset="0"/>
              </a:rPr>
              <a:t>that</a:t>
            </a:r>
            <a:r>
              <a:rPr lang="en-US" sz="2800" dirty="0">
                <a:latin typeface="Arial"/>
                <a:cs typeface="Times New Roman" charset="0"/>
              </a:rPr>
              <a:t> </a:t>
            </a:r>
            <a:r>
              <a:rPr lang="en-US" sz="2800" dirty="0" smtClean="0">
                <a:latin typeface="Arial"/>
                <a:cs typeface="Times New Roman" charset="0"/>
              </a:rPr>
              <a:t>i</a:t>
            </a:r>
            <a:r>
              <a:rPr lang="en-US" sz="2800" dirty="0" smtClean="0">
                <a:cs typeface="Times New Roman" charset="0"/>
              </a:rPr>
              <a:t>s </a:t>
            </a:r>
            <a:r>
              <a:rPr lang="en-US" sz="2800" dirty="0">
                <a:cs typeface="Times New Roman" charset="0"/>
              </a:rPr>
              <a:t>present at a particular point in the </a:t>
            </a:r>
            <a:r>
              <a:rPr lang="en-US" sz="2800" dirty="0" smtClean="0">
                <a:cs typeface="Times New Roman" charset="0"/>
              </a:rPr>
              <a:t>transmission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Typically measured at a </a:t>
            </a:r>
            <a:r>
              <a:rPr lang="en-US" sz="2800" dirty="0" smtClean="0">
                <a:cs typeface="Times New Roman" charset="0"/>
              </a:rPr>
              <a:t>receiver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Signal-to-noise ratio (SNR, or S/N)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A </a:t>
            </a:r>
            <a:r>
              <a:rPr lang="en-US" sz="2800" dirty="0">
                <a:cs typeface="Times New Roman" charset="0"/>
              </a:rPr>
              <a:t>high SNR means a high-quality signal, low number of required intermediate </a:t>
            </a:r>
            <a:r>
              <a:rPr lang="en-US" sz="2800" dirty="0" smtClean="0">
                <a:cs typeface="Times New Roman" charset="0"/>
              </a:rPr>
              <a:t>repeaters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SNR sets upper bound on achievable data rate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41457"/>
              </p:ext>
            </p:extLst>
          </p:nvPr>
        </p:nvGraphicFramePr>
        <p:xfrm>
          <a:off x="2329428" y="3233892"/>
          <a:ext cx="4267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981080" imgH="419040" progId="Equation.3">
                  <p:embed/>
                </p:oleObj>
              </mc:Choice>
              <mc:Fallback>
                <p:oleObj name="Equation" r:id="rId3" imgW="1981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428" y="3233892"/>
                        <a:ext cx="4267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32738" y="68033"/>
            <a:ext cx="844031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Signal-to-Noise Ratio: </a:t>
            </a:r>
            <a:r>
              <a:rPr lang="en-US" sz="2200" b="1" dirty="0" smtClean="0">
                <a:solidFill>
                  <a:srgbClr val="FF0000"/>
                </a:solidFill>
              </a:rPr>
              <a:t>Most important wireless communications metric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1237905"/>
            <a:ext cx="8229600" cy="506747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Times New Roman" charset="0"/>
              </a:rPr>
              <a:t>Equation:</a:t>
            </a:r>
          </a:p>
          <a:p>
            <a:pPr lvl="1"/>
            <a:endParaRPr lang="en-US" sz="2400" dirty="0">
              <a:cs typeface="Times New Roman" charset="0"/>
            </a:endParaRPr>
          </a:p>
          <a:p>
            <a:endParaRPr lang="en-US" sz="2800" dirty="0" smtClean="0">
              <a:cs typeface="Times New Roman" charset="0"/>
            </a:endParaRPr>
          </a:p>
          <a:p>
            <a:r>
              <a:rPr lang="en-US" sz="2800" dirty="0" smtClean="0">
                <a:cs typeface="Times New Roman" charset="0"/>
              </a:rPr>
              <a:t>Represents </a:t>
            </a:r>
            <a:r>
              <a:rPr lang="en-US" sz="2800" i="1" dirty="0">
                <a:cs typeface="Times New Roman" charset="0"/>
              </a:rPr>
              <a:t>theoretical</a:t>
            </a:r>
            <a:r>
              <a:rPr lang="en-US" sz="2800" dirty="0">
                <a:cs typeface="Times New Roman" charset="0"/>
              </a:rPr>
              <a:t> maximum that can be </a:t>
            </a:r>
            <a:r>
              <a:rPr lang="en-US" sz="2800" dirty="0" smtClean="0">
                <a:cs typeface="Times New Roman" charset="0"/>
              </a:rPr>
              <a:t>achieved</a:t>
            </a:r>
          </a:p>
          <a:p>
            <a:endParaRPr lang="en-US" sz="2800" dirty="0">
              <a:cs typeface="Times New Roman" charset="0"/>
            </a:endParaRPr>
          </a:p>
          <a:p>
            <a:r>
              <a:rPr lang="en-US" sz="2800" dirty="0">
                <a:cs typeface="Times New Roman" charset="0"/>
              </a:rPr>
              <a:t>In practice, only much lower rates achieved</a:t>
            </a:r>
          </a:p>
          <a:p>
            <a:pPr lvl="1"/>
            <a:r>
              <a:rPr lang="en-US" sz="2400" dirty="0">
                <a:cs typeface="Times New Roman" charset="0"/>
              </a:rPr>
              <a:t>Formula assumes white noise (thermal noise)</a:t>
            </a:r>
          </a:p>
          <a:p>
            <a:pPr lvl="1"/>
            <a:r>
              <a:rPr lang="en-US" sz="2400" dirty="0">
                <a:cs typeface="Times New Roman" charset="0"/>
              </a:rPr>
              <a:t>Impulse noise is not accounted for</a:t>
            </a:r>
          </a:p>
          <a:p>
            <a:pPr lvl="1"/>
            <a:r>
              <a:rPr lang="en-US" sz="2400" dirty="0">
                <a:cs typeface="Times New Roman" charset="0"/>
              </a:rPr>
              <a:t>Attenuation distortion or delay distortion not accounted for</a:t>
            </a: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77875"/>
              </p:ext>
            </p:extLst>
          </p:nvPr>
        </p:nvGraphicFramePr>
        <p:xfrm>
          <a:off x="3030593" y="1748211"/>
          <a:ext cx="3124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269720" imgH="215640" progId="Equation.3">
                  <p:embed/>
                </p:oleObj>
              </mc:Choice>
              <mc:Fallback>
                <p:oleObj name="Equation" r:id="rId3" imgW="1269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93" y="1748211"/>
                        <a:ext cx="3124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Shannon Capacity Formula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643043" y="989231"/>
            <a:ext cx="8229600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Spectrum of a channel between 3 MHz and </a:t>
            </a:r>
            <a:r>
              <a:rPr lang="en-US" dirty="0" smtClean="0">
                <a:cs typeface="Times New Roman" charset="0"/>
              </a:rPr>
              <a:t>4 MHz </a:t>
            </a:r>
            <a:r>
              <a:rPr lang="en-US" dirty="0">
                <a:cs typeface="Times New Roman" charset="0"/>
              </a:rPr>
              <a:t>; </a:t>
            </a:r>
            <a:r>
              <a:rPr lang="en-US" dirty="0" err="1">
                <a:cs typeface="Times New Roman" charset="0"/>
              </a:rPr>
              <a:t>SNR</a:t>
            </a:r>
            <a:r>
              <a:rPr lang="en-US" baseline="-30000" dirty="0" err="1">
                <a:cs typeface="Times New Roman" charset="0"/>
              </a:rPr>
              <a:t>dB</a:t>
            </a:r>
            <a:r>
              <a:rPr lang="en-US" dirty="0">
                <a:cs typeface="Times New Roman" charset="0"/>
              </a:rPr>
              <a:t> = 24 dB</a:t>
            </a:r>
          </a:p>
          <a:p>
            <a:endParaRPr lang="en-US" dirty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  <a:p>
            <a:endParaRPr lang="en-US" dirty="0">
              <a:cs typeface="Times New Roman" charset="0"/>
            </a:endParaRPr>
          </a:p>
          <a:p>
            <a:endParaRPr lang="en-US" dirty="0" smtClean="0">
              <a:cs typeface="Times New Roman" charset="0"/>
            </a:endParaRPr>
          </a:p>
          <a:p>
            <a:r>
              <a:rPr lang="en-US" dirty="0" smtClean="0">
                <a:cs typeface="Times New Roman" charset="0"/>
              </a:rPr>
              <a:t>Using </a:t>
            </a:r>
            <a:r>
              <a:rPr lang="en-US" dirty="0">
                <a:cs typeface="Times New Roman" charset="0"/>
              </a:rPr>
              <a:t>Shannon</a:t>
            </a:r>
            <a:r>
              <a:rPr lang="ja-JP" altLang="en-US" dirty="0">
                <a:latin typeface="Arial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s formula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68332"/>
              </p:ext>
            </p:extLst>
          </p:nvPr>
        </p:nvGraphicFramePr>
        <p:xfrm>
          <a:off x="2319443" y="2237771"/>
          <a:ext cx="48768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1981080" imgH="634680" progId="Equation.3">
                  <p:embed/>
                </p:oleObj>
              </mc:Choice>
              <mc:Fallback>
                <p:oleObj name="Equation" r:id="rId3" imgW="1981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443" y="2237771"/>
                        <a:ext cx="48768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>
            <p:extLst/>
          </p:nvPr>
        </p:nvGraphicFramePr>
        <p:xfrm>
          <a:off x="1443143" y="5211188"/>
          <a:ext cx="66294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5" imgW="2489040" imgH="228600" progId="Equation.3">
                  <p:embed/>
                </p:oleObj>
              </mc:Choice>
              <mc:Fallback>
                <p:oleObj name="Equation" r:id="rId5" imgW="248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143" y="5211188"/>
                        <a:ext cx="66294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Example of Nyquist and Shannon Formulations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624177" y="1552492"/>
            <a:ext cx="8229600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How many signaling levels are required?</a:t>
            </a:r>
            <a:endParaRPr lang="en-US" dirty="0"/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>
            <p:extLst/>
          </p:nvPr>
        </p:nvGraphicFramePr>
        <p:xfrm>
          <a:off x="2158505" y="2476302"/>
          <a:ext cx="438785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1612800" imgH="888840" progId="Equation.3">
                  <p:embed/>
                </p:oleObj>
              </mc:Choice>
              <mc:Fallback>
                <p:oleObj name="Equation" r:id="rId3" imgW="16128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505" y="2476302"/>
                        <a:ext cx="438785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Example of Nyquist and Shannon Formulations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32738" y="797118"/>
            <a:ext cx="8229600" cy="53412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Transmission Medium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Physical path between transmitter and </a:t>
            </a:r>
            <a:r>
              <a:rPr lang="en-US" sz="2400" dirty="0" smtClean="0">
                <a:cs typeface="Times New Roman" charset="0"/>
              </a:rPr>
              <a:t>receiver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Guided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Waves are guided along a solid medium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E.g., copper twisted pair, copper coaxial cable, optical </a:t>
            </a:r>
            <a:r>
              <a:rPr lang="en-US" sz="2400" dirty="0" smtClean="0">
                <a:cs typeface="Times New Roman" charset="0"/>
              </a:rPr>
              <a:t>fiber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Unguided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Provides means of transmission but does not guide electromagnetic signals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cs typeface="Times New Roman" charset="0"/>
              </a:rPr>
              <a:t>Usually referred to as wireless transmission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E.g., atmosphere, outer space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Classifications of Transmission Media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Transmission and reception are achieved by means of an </a:t>
            </a:r>
            <a:r>
              <a:rPr lang="en-US" dirty="0" smtClean="0">
                <a:cs typeface="Times New Roman" charset="0"/>
              </a:rPr>
              <a:t>antenna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Configurations for wireless transmission</a:t>
            </a:r>
          </a:p>
          <a:p>
            <a:pPr lvl="1"/>
            <a:r>
              <a:rPr lang="en-US" dirty="0">
                <a:cs typeface="Times New Roman" charset="0"/>
              </a:rPr>
              <a:t>Directional </a:t>
            </a:r>
          </a:p>
          <a:p>
            <a:pPr lvl="1"/>
            <a:r>
              <a:rPr lang="en-US" dirty="0">
                <a:cs typeface="Times New Roman" charset="0"/>
              </a:rPr>
              <a:t>Omnidirectional</a:t>
            </a:r>
            <a:r>
              <a:rPr lang="en-US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Unguided Media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02fig10.ep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-133"/>
          <a:stretch>
            <a:fillRect/>
          </a:stretch>
        </p:blipFill>
        <p:spPr>
          <a:xfrm>
            <a:off x="155754" y="782600"/>
            <a:ext cx="8705272" cy="572654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Electromagnetic spectrum of telecommunications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1-07-21 at 11.28.1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4" r="-2434"/>
          <a:stretch>
            <a:fillRect/>
          </a:stretch>
        </p:blipFill>
        <p:spPr>
          <a:xfrm>
            <a:off x="465898" y="1095778"/>
            <a:ext cx="8229600" cy="4708525"/>
          </a:xfrm>
        </p:spPr>
      </p:pic>
      <p:sp>
        <p:nvSpPr>
          <p:cNvPr id="9" name="TextBox 8"/>
          <p:cNvSpPr txBox="1"/>
          <p:nvPr/>
        </p:nvSpPr>
        <p:spPr>
          <a:xfrm>
            <a:off x="2190284" y="6611779"/>
            <a:ext cx="3884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CxP </a:t>
            </a:r>
            <a:r>
              <a:rPr lang="en-US" sz="1000" dirty="0"/>
              <a:t>70022-</a:t>
            </a:r>
            <a:r>
              <a:rPr lang="en-US" sz="1000" dirty="0" smtClean="0"/>
              <a:t>01, </a:t>
            </a:r>
            <a:r>
              <a:rPr lang="en-US" sz="1000" i="1" dirty="0" smtClean="0"/>
              <a:t>C3I Interoperability Standards Book, Vol.1</a:t>
            </a:r>
            <a:r>
              <a:rPr lang="en-US" sz="1000" dirty="0" smtClean="0"/>
              <a:t>, pg. 15</a:t>
            </a:r>
            <a:endParaRPr lang="en-US" sz="1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Why packetized communications?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538701" y="707666"/>
            <a:ext cx="7772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Microwave</a:t>
            </a:r>
            <a:r>
              <a:rPr lang="en-US" sz="2800" dirty="0">
                <a:cs typeface="Times New Roman" charset="0"/>
              </a:rPr>
              <a:t> frequency range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1 GHz to 40 GHz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Directional beams possible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Suitable for point-to-point transmission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Used for satellite </a:t>
            </a:r>
            <a:r>
              <a:rPr lang="en-US" sz="2400" dirty="0" smtClean="0">
                <a:cs typeface="Times New Roman" charset="0"/>
              </a:rPr>
              <a:t>communications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cs typeface="Times New Roman" charset="0"/>
              </a:rPr>
              <a:t>Radio</a:t>
            </a:r>
            <a:r>
              <a:rPr lang="en-US" sz="2800" dirty="0">
                <a:cs typeface="Times New Roman" charset="0"/>
              </a:rPr>
              <a:t> frequency range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30 MHz to 1 GHz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Suitable for omnidirectional </a:t>
            </a:r>
            <a:r>
              <a:rPr lang="en-US" sz="2400" dirty="0" smtClean="0">
                <a:cs typeface="Times New Roman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Infrared frequency range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Roughly, 3x10</a:t>
            </a:r>
            <a:r>
              <a:rPr lang="en-US" sz="2400" baseline="30000" dirty="0">
                <a:cs typeface="Times New Roman" charset="0"/>
              </a:rPr>
              <a:t>11</a:t>
            </a:r>
            <a:r>
              <a:rPr lang="en-US" sz="2400" dirty="0">
                <a:cs typeface="Times New Roman" charset="0"/>
              </a:rPr>
              <a:t> to 2x10</a:t>
            </a:r>
            <a:r>
              <a:rPr lang="en-US" sz="2400" baseline="30000" dirty="0">
                <a:cs typeface="Times New Roman" charset="0"/>
              </a:rPr>
              <a:t>14</a:t>
            </a:r>
            <a:r>
              <a:rPr lang="en-US" sz="2400" dirty="0">
                <a:cs typeface="Times New Roman" charset="0"/>
              </a:rPr>
              <a:t> Hz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Useful in local point-to-point multipoint applications within confined areas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General Frequency Ranges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80506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cs typeface="Times New Roman" charset="0"/>
              </a:rPr>
              <a:t>Description of common microwave antenna</a:t>
            </a:r>
          </a:p>
          <a:p>
            <a:pPr lvl="1"/>
            <a:r>
              <a:rPr lang="en-US" sz="2400" dirty="0">
                <a:cs typeface="Times New Roman" charset="0"/>
              </a:rPr>
              <a:t>Parabolic "dish", 3 m in diameter</a:t>
            </a:r>
          </a:p>
          <a:p>
            <a:pPr lvl="1"/>
            <a:r>
              <a:rPr lang="en-US" sz="2400" dirty="0">
                <a:cs typeface="Times New Roman" charset="0"/>
              </a:rPr>
              <a:t>Fixed rigidly and focuses a narrow beam</a:t>
            </a:r>
          </a:p>
          <a:p>
            <a:pPr lvl="1"/>
            <a:r>
              <a:rPr lang="en-US" sz="2400" dirty="0">
                <a:cs typeface="Times New Roman" charset="0"/>
              </a:rPr>
              <a:t>Achieves line-of-sight transmission to receiving antenna</a:t>
            </a:r>
          </a:p>
          <a:p>
            <a:pPr lvl="1"/>
            <a:r>
              <a:rPr lang="en-US" sz="2400" dirty="0">
                <a:cs typeface="Times New Roman" charset="0"/>
              </a:rPr>
              <a:t>Located at substantial heights above ground </a:t>
            </a:r>
            <a:r>
              <a:rPr lang="en-US" sz="2400" dirty="0" smtClean="0">
                <a:cs typeface="Times New Roman" charset="0"/>
              </a:rPr>
              <a:t>level</a:t>
            </a:r>
          </a:p>
          <a:p>
            <a:pPr lvl="1"/>
            <a:endParaRPr lang="en-US" sz="2400" dirty="0">
              <a:cs typeface="Times New Roman" charset="0"/>
            </a:endParaRPr>
          </a:p>
          <a:p>
            <a:pPr lvl="1"/>
            <a:endParaRPr lang="en-US" sz="2400" dirty="0" smtClean="0">
              <a:cs typeface="Times New Roman" charset="0"/>
            </a:endParaRPr>
          </a:p>
          <a:p>
            <a:endParaRPr lang="en-US" sz="2800" dirty="0" smtClean="0">
              <a:cs typeface="Times New Roman" charset="0"/>
            </a:endParaRPr>
          </a:p>
          <a:p>
            <a:r>
              <a:rPr lang="en-US" sz="2800" dirty="0" smtClean="0">
                <a:cs typeface="Times New Roman" charset="0"/>
              </a:rPr>
              <a:t>Applications</a:t>
            </a:r>
            <a:endParaRPr lang="en-US" sz="2800" dirty="0">
              <a:cs typeface="Times New Roman" charset="0"/>
            </a:endParaRPr>
          </a:p>
          <a:p>
            <a:pPr lvl="1"/>
            <a:r>
              <a:rPr lang="en-US" sz="2400" dirty="0">
                <a:cs typeface="Times New Roman" charset="0"/>
              </a:rPr>
              <a:t>Long haul telecommunications service</a:t>
            </a:r>
          </a:p>
          <a:p>
            <a:pPr lvl="1"/>
            <a:r>
              <a:rPr lang="en-US" sz="2400" dirty="0">
                <a:cs typeface="Times New Roman" charset="0"/>
              </a:rPr>
              <a:t>Short point-to-point links between buildings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Terrestrial Microwave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661946"/>
            <a:ext cx="8229600" cy="5532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Description of communication satellite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Microwave relay station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Used to link two or more ground-based microwave transmitter/receivers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Receives transmissions on one frequency band (uplink), amplifies or repeats the signal, and transmits it on another frequency (downlink</a:t>
            </a:r>
            <a:r>
              <a:rPr lang="en-US" sz="2400" dirty="0" smtClean="0">
                <a:cs typeface="Times New Roman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Television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Long-distance telephone transmission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Private business networks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Satellite Microwave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77893" y="8766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Times New Roman" charset="0"/>
              </a:rPr>
              <a:t>Description of broadcast radio antennas</a:t>
            </a:r>
          </a:p>
          <a:p>
            <a:pPr lvl="1"/>
            <a:r>
              <a:rPr lang="en-US" sz="2400" dirty="0">
                <a:cs typeface="Times New Roman" charset="0"/>
              </a:rPr>
              <a:t>Omnidirectional</a:t>
            </a:r>
          </a:p>
          <a:p>
            <a:pPr lvl="1"/>
            <a:r>
              <a:rPr lang="en-US" sz="2400" dirty="0">
                <a:cs typeface="Times New Roman" charset="0"/>
              </a:rPr>
              <a:t>Antennas not required to be dish-shaped</a:t>
            </a:r>
          </a:p>
          <a:p>
            <a:pPr lvl="1"/>
            <a:r>
              <a:rPr lang="en-US" sz="2400" dirty="0">
                <a:cs typeface="Times New Roman" charset="0"/>
              </a:rPr>
              <a:t>Antennas need not be rigidly mounted to a precise </a:t>
            </a:r>
            <a:r>
              <a:rPr lang="en-US" sz="2400" dirty="0" smtClean="0">
                <a:cs typeface="Times New Roman" charset="0"/>
              </a:rPr>
              <a:t>alignment</a:t>
            </a:r>
          </a:p>
          <a:p>
            <a:pPr lvl="1"/>
            <a:endParaRPr lang="en-US" sz="2400" dirty="0">
              <a:cs typeface="Times New Roman" charset="0"/>
            </a:endParaRPr>
          </a:p>
          <a:p>
            <a:pPr lvl="1"/>
            <a:endParaRPr lang="en-US" sz="2400" dirty="0">
              <a:cs typeface="Times New Roman" charset="0"/>
            </a:endParaRPr>
          </a:p>
          <a:p>
            <a:r>
              <a:rPr lang="en-US" sz="2800" dirty="0">
                <a:cs typeface="Times New Roman" charset="0"/>
              </a:rPr>
              <a:t>Applications</a:t>
            </a:r>
          </a:p>
          <a:p>
            <a:pPr lvl="1"/>
            <a:r>
              <a:rPr lang="en-US" sz="2400" dirty="0">
                <a:cs typeface="Times New Roman" charset="0"/>
              </a:rPr>
              <a:t>Broadcast radio</a:t>
            </a:r>
          </a:p>
          <a:p>
            <a:pPr lvl="2"/>
            <a:r>
              <a:rPr lang="en-US" sz="2000" dirty="0">
                <a:cs typeface="Times New Roman" charset="0"/>
              </a:rPr>
              <a:t>VHF and part of the UHF band; 30 MHZ to 1GHz</a:t>
            </a:r>
          </a:p>
          <a:p>
            <a:pPr lvl="2"/>
            <a:r>
              <a:rPr lang="en-US" sz="2000" dirty="0">
                <a:cs typeface="Times New Roman" charset="0"/>
              </a:rPr>
              <a:t>Covers FM radio and UHF and VHF television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Broadcast Radio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Decibels Review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 smtClean="0"/>
              <a:t>Decibels </a:t>
            </a:r>
            <a:r>
              <a:rPr lang="en-US" altLang="en-US" sz="2400" dirty="0"/>
              <a:t>are defined as:</a:t>
            </a:r>
          </a:p>
          <a:p>
            <a:endParaRPr lang="en-US" altLang="en-US" sz="2400" dirty="0"/>
          </a:p>
          <a:p>
            <a:pPr algn="ctr"/>
            <a:r>
              <a:rPr lang="en-US" altLang="en-US" sz="2400" dirty="0"/>
              <a:t>dB = 10 Log</a:t>
            </a:r>
            <a:r>
              <a:rPr lang="en-US" altLang="en-US" sz="2400" baseline="-25000" dirty="0"/>
              <a:t>10 </a:t>
            </a:r>
            <a:r>
              <a:rPr lang="en-US" altLang="en-US" sz="2400" dirty="0"/>
              <a:t>(P</a:t>
            </a:r>
            <a:r>
              <a:rPr lang="en-US" altLang="en-US" sz="2400" baseline="-25000" dirty="0"/>
              <a:t>out</a:t>
            </a:r>
            <a:r>
              <a:rPr lang="en-US" altLang="en-US" sz="2400" dirty="0"/>
              <a:t>/P</a:t>
            </a:r>
            <a:r>
              <a:rPr lang="en-US" altLang="en-US" sz="2400" baseline="-25000" dirty="0"/>
              <a:t>in</a:t>
            </a:r>
            <a:r>
              <a:rPr lang="en-US" altLang="en-US" sz="2400" dirty="0"/>
              <a:t>)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NOTE – Decibels in the above formula </a:t>
            </a:r>
            <a:r>
              <a:rPr lang="en-US" altLang="en-US" sz="2400" i="1" dirty="0" smtClean="0"/>
              <a:t>always represents a Power Ratio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You </a:t>
            </a:r>
            <a:r>
              <a:rPr lang="en-US" altLang="en-US" sz="2400" dirty="0"/>
              <a:t>can add and subtract dBs to represent just about any power ratio without resorting to a calculator by remembering the rules:</a:t>
            </a:r>
          </a:p>
          <a:p>
            <a:endParaRPr lang="en-US" altLang="en-US" sz="2400" dirty="0"/>
          </a:p>
          <a:p>
            <a:pPr>
              <a:buFontTx/>
              <a:buChar char="•"/>
            </a:pPr>
            <a:r>
              <a:rPr lang="en-US" altLang="en-US" sz="2400" dirty="0" smtClean="0"/>
              <a:t> Positive </a:t>
            </a:r>
            <a:r>
              <a:rPr lang="en-US" altLang="en-US" sz="2400" dirty="0"/>
              <a:t>dBs mean multiply (or gain). </a:t>
            </a:r>
          </a:p>
          <a:p>
            <a:pPr>
              <a:buFontTx/>
              <a:buChar char="•"/>
            </a:pPr>
            <a:r>
              <a:rPr lang="en-US" altLang="en-US" sz="2400" dirty="0" smtClean="0"/>
              <a:t> Negative </a:t>
            </a:r>
            <a:r>
              <a:rPr lang="en-US" altLang="en-US" sz="2400" dirty="0"/>
              <a:t>dBs mean divide (or attenuate).</a:t>
            </a:r>
          </a:p>
          <a:p>
            <a:pPr>
              <a:buFontTx/>
              <a:buChar char="•"/>
            </a:pPr>
            <a:r>
              <a:rPr lang="en-US" altLang="en-US" sz="2400" dirty="0" smtClean="0"/>
              <a:t> Memorize </a:t>
            </a:r>
            <a:r>
              <a:rPr lang="en-US" altLang="en-US" sz="2400" dirty="0"/>
              <a:t>one dB value!</a:t>
            </a:r>
          </a:p>
        </p:txBody>
      </p:sp>
    </p:spTree>
    <p:extLst>
      <p:ext uri="{BB962C8B-B14F-4D97-AF65-F5344CB8AC3E}">
        <p14:creationId xmlns:p14="http://schemas.microsoft.com/office/powerpoint/2010/main" val="1547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Decibels Review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3593" y="653995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 smtClean="0"/>
              <a:t>There are only two dB conversions you ever really need:</a:t>
            </a:r>
            <a:endParaRPr lang="en-US" altLang="en-US" sz="2400" dirty="0"/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+3 dB means 2 times bigger (multiply by 2)</a:t>
            </a:r>
          </a:p>
          <a:p>
            <a:pPr lvl="1"/>
            <a:r>
              <a:rPr lang="en-US" altLang="en-US" sz="2400" dirty="0" smtClean="0"/>
              <a:t>+10 dB means 10 times bigger (multiply by 10)</a:t>
            </a:r>
          </a:p>
          <a:p>
            <a:pPr marL="7938" lvl="1"/>
            <a:endParaRPr lang="en-US" altLang="en-US" sz="2400" dirty="0"/>
          </a:p>
          <a:p>
            <a:pPr marL="7938" lvl="1"/>
            <a:r>
              <a:rPr lang="en-US" altLang="en-US" sz="2400" dirty="0" smtClean="0"/>
              <a:t>And by corollary:</a:t>
            </a:r>
            <a:endParaRPr lang="en-US" altLang="en-US" sz="2400" dirty="0"/>
          </a:p>
          <a:p>
            <a:endParaRPr lang="en-US" altLang="en-US" sz="2400" dirty="0"/>
          </a:p>
          <a:p>
            <a:pPr lvl="1"/>
            <a:r>
              <a:rPr lang="en-US" altLang="en-US" sz="2400" dirty="0"/>
              <a:t>-</a:t>
            </a:r>
            <a:r>
              <a:rPr lang="en-US" altLang="en-US" sz="2400" dirty="0" smtClean="0"/>
              <a:t>3 </a:t>
            </a:r>
            <a:r>
              <a:rPr lang="en-US" altLang="en-US" sz="2400" dirty="0"/>
              <a:t>dB means 2 times </a:t>
            </a:r>
            <a:r>
              <a:rPr lang="en-US" altLang="en-US" sz="2400" dirty="0" smtClean="0"/>
              <a:t>smaller (divide by </a:t>
            </a:r>
            <a:r>
              <a:rPr lang="en-US" altLang="en-US" sz="2400" dirty="0"/>
              <a:t>2)</a:t>
            </a:r>
          </a:p>
          <a:p>
            <a:pPr lvl="1"/>
            <a:r>
              <a:rPr lang="en-US" altLang="en-US" sz="2400" dirty="0" smtClean="0"/>
              <a:t>-10 </a:t>
            </a:r>
            <a:r>
              <a:rPr lang="en-US" altLang="en-US" sz="2400" dirty="0"/>
              <a:t>dB means 10 times </a:t>
            </a:r>
            <a:r>
              <a:rPr lang="en-US" altLang="en-US" sz="2400" dirty="0" smtClean="0"/>
              <a:t>smaller (divide by </a:t>
            </a:r>
            <a:r>
              <a:rPr lang="en-US" altLang="en-US" sz="2400" dirty="0"/>
              <a:t>10</a:t>
            </a:r>
            <a:r>
              <a:rPr lang="en-US" altLang="en-US" sz="2400" dirty="0" smtClean="0"/>
              <a:t>)</a:t>
            </a:r>
          </a:p>
          <a:p>
            <a:pPr lvl="1"/>
            <a:endParaRPr lang="en-US" altLang="en-US" sz="2400" dirty="0"/>
          </a:p>
          <a:p>
            <a:pPr marL="7938" lvl="1"/>
            <a:r>
              <a:rPr lang="en-US" altLang="en-US" sz="2400" i="1" dirty="0"/>
              <a:t>Now consider the obvious you already know, like 2 x 2 = 4. Since dB’s add for multiplication, then 4x means +3 dB +3 dB = +6 dB, 8x means +3 dB +3 dB +3 dB = 9 </a:t>
            </a:r>
            <a:r>
              <a:rPr lang="en-US" altLang="en-US" sz="2400" i="1" dirty="0" err="1"/>
              <a:t>dB.</a:t>
            </a:r>
            <a:r>
              <a:rPr lang="en-US" altLang="en-US" sz="2400" i="1" dirty="0"/>
              <a:t> Likewise 10x is +10 dB and 100x is +20 </a:t>
            </a:r>
            <a:r>
              <a:rPr lang="en-US" altLang="en-US" sz="2400" i="1" dirty="0" err="1"/>
              <a:t>dB.</a:t>
            </a:r>
            <a:r>
              <a:rPr lang="en-US" altLang="en-US" sz="2400" i="1" dirty="0"/>
              <a:t>  Remember that attenuation is negative dB’s. So, 1/100</a:t>
            </a:r>
            <a:r>
              <a:rPr lang="en-US" altLang="en-US" sz="2400" i="1" baseline="30000" dirty="0"/>
              <a:t>th</a:t>
            </a:r>
            <a:r>
              <a:rPr lang="en-US" altLang="en-US" sz="2400" i="1" dirty="0"/>
              <a:t> the power would be -20 dB and 1/1000</a:t>
            </a:r>
            <a:r>
              <a:rPr lang="en-US" altLang="en-US" sz="2400" i="1" baseline="30000" dirty="0"/>
              <a:t>th</a:t>
            </a:r>
            <a:r>
              <a:rPr lang="en-US" altLang="en-US" sz="2400" i="1" dirty="0"/>
              <a:t> the power is -30 </a:t>
            </a:r>
            <a:r>
              <a:rPr lang="en-US" altLang="en-US" sz="2400" i="1" dirty="0" err="1"/>
              <a:t>dB</a:t>
            </a:r>
            <a:r>
              <a:rPr lang="en-US" altLang="en-US" sz="2400" i="1" dirty="0" err="1" smtClean="0"/>
              <a:t>.</a:t>
            </a:r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575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Decibels Review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7529"/>
              </p:ext>
            </p:extLst>
          </p:nvPr>
        </p:nvGraphicFramePr>
        <p:xfrm>
          <a:off x="685800" y="1540571"/>
          <a:ext cx="31559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Photo Editor Photo" r:id="rId3" imgW="2838846" imgH="4247619" progId="MSPhotoEd.3">
                  <p:embed/>
                </p:oleObj>
              </mc:Choice>
              <mc:Fallback>
                <p:oleObj name="Photo Editor Photo" r:id="rId3" imgW="2838846" imgH="42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40571"/>
                        <a:ext cx="3155950" cy="472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678153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/>
              <a:t>You can always make a table like this whenever you need to convert </a:t>
            </a:r>
            <a:r>
              <a:rPr lang="en-US" altLang="en-US" sz="2000" i="1"/>
              <a:t>to </a:t>
            </a:r>
            <a:r>
              <a:rPr lang="en-US" altLang="en-US" sz="2000" i="1" smtClean="0"/>
              <a:t>dBs</a:t>
            </a:r>
            <a:endParaRPr lang="en-US" altLang="en-US" sz="20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43400" y="1692971"/>
            <a:ext cx="449580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Some Examples:</a:t>
            </a:r>
          </a:p>
          <a:p>
            <a:endParaRPr lang="en-US" altLang="en-US" sz="2000" dirty="0"/>
          </a:p>
          <a:p>
            <a:r>
              <a:rPr lang="en-US" altLang="en-US" i="1" dirty="0"/>
              <a:t>The ratio of 16 times = 2 x 2 x 2 x 2  which is +3 dB + 3 dB + 3 dB + 3 dB = + 12 </a:t>
            </a:r>
            <a:r>
              <a:rPr lang="en-US" altLang="en-US" i="1" dirty="0" err="1"/>
              <a:t>dB.</a:t>
            </a:r>
            <a:endParaRPr lang="en-US" altLang="en-US" i="1" dirty="0"/>
          </a:p>
          <a:p>
            <a:endParaRPr lang="en-US" altLang="en-US" i="1" dirty="0"/>
          </a:p>
          <a:p>
            <a:r>
              <a:rPr lang="en-US" altLang="en-US" i="1" dirty="0"/>
              <a:t>A gain of 500 is simply 1000 divided by 2 or +30 dB - 3 dB = 27 </a:t>
            </a:r>
            <a:r>
              <a:rPr lang="en-US" altLang="en-US" i="1" dirty="0" err="1"/>
              <a:t>dB.</a:t>
            </a:r>
            <a:endParaRPr lang="en-US" altLang="en-US" i="1" dirty="0"/>
          </a:p>
          <a:p>
            <a:endParaRPr lang="en-US" altLang="en-US" i="1" dirty="0"/>
          </a:p>
          <a:p>
            <a:r>
              <a:rPr lang="en-US" altLang="en-US" i="1" dirty="0"/>
              <a:t>1/2000 is - 30 dB – 3 dB = - 33 </a:t>
            </a:r>
            <a:r>
              <a:rPr lang="en-US" altLang="en-US" i="1" dirty="0" err="1"/>
              <a:t>dB.</a:t>
            </a:r>
            <a:endParaRPr lang="en-US" altLang="en-US" i="1" dirty="0"/>
          </a:p>
          <a:p>
            <a:endParaRPr lang="en-US" altLang="en-US" i="1" dirty="0"/>
          </a:p>
          <a:p>
            <a:r>
              <a:rPr lang="en-US" altLang="en-US" i="1" dirty="0"/>
              <a:t>-14 dB = -20 dB + 3 dB + 3 dB or -20 dB + 6 dB which is 1/100 x 4 = 1/25th.</a:t>
            </a:r>
          </a:p>
          <a:p>
            <a:endParaRPr lang="en-US" altLang="en-US" i="1" dirty="0"/>
          </a:p>
          <a:p>
            <a:r>
              <a:rPr lang="en-US" altLang="en-US" i="1" dirty="0"/>
              <a:t>Make up some of your own and test it with a calculator.</a:t>
            </a:r>
          </a:p>
        </p:txBody>
      </p:sp>
    </p:spTree>
    <p:extLst>
      <p:ext uri="{BB962C8B-B14F-4D97-AF65-F5344CB8AC3E}">
        <p14:creationId xmlns:p14="http://schemas.microsoft.com/office/powerpoint/2010/main" val="518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Decibels Review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2148840"/>
            <a:ext cx="8229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An exception to using dB notation for pure ratios is a "shorthand" scheme for </a:t>
            </a:r>
            <a:r>
              <a:rPr lang="en-US" altLang="en-US" b="1" dirty="0"/>
              <a:t>indicating a ratio of power compared to a given defined level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One </a:t>
            </a:r>
            <a:r>
              <a:rPr lang="en-US" altLang="en-US" dirty="0"/>
              <a:t>example is the common artifice of using a subscript such as </a:t>
            </a:r>
            <a:r>
              <a:rPr lang="en-US" altLang="en-US" dirty="0" err="1"/>
              <a:t>dBm</a:t>
            </a:r>
            <a:r>
              <a:rPr lang="en-US" altLang="en-US" dirty="0"/>
              <a:t> to indicate Power compared to one </a:t>
            </a:r>
            <a:r>
              <a:rPr lang="en-US" altLang="en-US" dirty="0" err="1"/>
              <a:t>milliwatt</a:t>
            </a:r>
            <a:r>
              <a:rPr lang="en-US" altLang="en-US" dirty="0"/>
              <a:t>. Therefore, -3dB</a:t>
            </a:r>
            <a:r>
              <a:rPr lang="en-US" altLang="en-US" baseline="-25000" dirty="0"/>
              <a:t>m </a:t>
            </a:r>
            <a:r>
              <a:rPr lang="en-US" altLang="en-US" dirty="0"/>
              <a:t>means 1/2 of one </a:t>
            </a:r>
            <a:r>
              <a:rPr lang="en-US" altLang="en-US" dirty="0" err="1"/>
              <a:t>milliwatt</a:t>
            </a:r>
            <a:r>
              <a:rPr lang="en-US" altLang="en-US" dirty="0"/>
              <a:t> or </a:t>
            </a:r>
            <a:r>
              <a:rPr lang="en-US" altLang="en-US" i="1" dirty="0"/>
              <a:t>3 dB below 1 </a:t>
            </a:r>
            <a:r>
              <a:rPr lang="en-US" altLang="en-US" i="1" dirty="0" err="1"/>
              <a:t>milliwatt</a:t>
            </a:r>
            <a:r>
              <a:rPr lang="en-US" altLang="en-US" dirty="0"/>
              <a:t>. Similar notation is used with the Greek letter mu (</a:t>
            </a:r>
            <a:r>
              <a:rPr lang="en-US" altLang="en-US" dirty="0" err="1"/>
              <a:t>μ</a:t>
            </a:r>
            <a:r>
              <a:rPr lang="en-US" altLang="en-US" dirty="0"/>
              <a:t>) for dBs compared to a microwatt, as in 10 </a:t>
            </a:r>
            <a:r>
              <a:rPr lang="en-US" altLang="en-US" dirty="0" err="1"/>
              <a:t>dB</a:t>
            </a:r>
            <a:r>
              <a:rPr lang="en-US" altLang="en-US" baseline="-25000" dirty="0" err="1"/>
              <a:t>μ</a:t>
            </a:r>
            <a:r>
              <a:rPr lang="en-US" altLang="en-US" dirty="0"/>
              <a:t> to mean 10 microwatts or 1/100th of a </a:t>
            </a:r>
            <a:r>
              <a:rPr lang="en-US" altLang="en-US" dirty="0" err="1"/>
              <a:t>milliwatt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Therefore, -20 </a:t>
            </a:r>
            <a:r>
              <a:rPr lang="en-US" altLang="en-US" dirty="0" err="1"/>
              <a:t>dB</a:t>
            </a:r>
            <a:r>
              <a:rPr lang="en-US" altLang="en-US" baseline="-25000" dirty="0" err="1"/>
              <a:t>m</a:t>
            </a:r>
            <a:r>
              <a:rPr lang="en-US" altLang="en-US" dirty="0"/>
              <a:t> = +10 </a:t>
            </a:r>
            <a:r>
              <a:rPr lang="en-US" altLang="en-US" dirty="0" err="1" smtClean="0"/>
              <a:t>dB</a:t>
            </a:r>
            <a:r>
              <a:rPr lang="en-US" altLang="en-US" baseline="-25000" dirty="0" err="1" smtClean="0"/>
              <a:t>μ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i="1" dirty="0"/>
              <a:t>Get used to the above--get really comfortable with dBs--as you will encounter all this again in Optical Communications, Satellite, and Wireless courses and FOR THE REST OF YOUR CAREER. </a:t>
            </a:r>
            <a:endParaRPr lang="en-US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714955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When dB’s are absolute values and not ratios:</a:t>
            </a:r>
          </a:p>
          <a:p>
            <a:pPr>
              <a:spcBef>
                <a:spcPct val="50000"/>
              </a:spcBef>
            </a:pPr>
            <a:r>
              <a:rPr lang="en-US" altLang="en-US" sz="2400" i="1" dirty="0"/>
              <a:t>The use of </a:t>
            </a:r>
            <a:r>
              <a:rPr lang="en-US" altLang="en-US" sz="2400" i="1" dirty="0" err="1"/>
              <a:t>dB</a:t>
            </a:r>
            <a:r>
              <a:rPr lang="en-US" altLang="en-US" sz="2400" i="1" baseline="-25000" dirty="0" err="1"/>
              <a:t>m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dB</a:t>
            </a:r>
            <a:r>
              <a:rPr lang="en-US" altLang="en-US" sz="2400" i="1" baseline="-25000" dirty="0" err="1"/>
              <a:t>μ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dB</a:t>
            </a:r>
            <a:r>
              <a:rPr lang="en-US" altLang="en-US" sz="2400" i="1" baseline="-25000" dirty="0" err="1"/>
              <a:t>w</a:t>
            </a:r>
            <a:r>
              <a:rPr lang="en-US" altLang="en-US" sz="2400" i="1" dirty="0"/>
              <a:t>, etc. is really an </a:t>
            </a:r>
            <a:r>
              <a:rPr lang="en-US" altLang="en-US" sz="2400" i="1" dirty="0" smtClean="0"/>
              <a:t>abbreviation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94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7" y="797118"/>
            <a:ext cx="8319911" cy="5643439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u="sng" dirty="0" smtClean="0"/>
              <a:t>Required Textbook</a:t>
            </a:r>
            <a:r>
              <a:rPr lang="en-US" sz="2000" dirty="0" smtClean="0"/>
              <a:t>: 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 smtClean="0"/>
              <a:t>Antennas </a:t>
            </a:r>
            <a:r>
              <a:rPr lang="en-US" sz="2000" i="1" dirty="0"/>
              <a:t>and Propagation for Wireless Communication Systems</a:t>
            </a:r>
            <a:r>
              <a:rPr lang="en-US" sz="2000" dirty="0"/>
              <a:t>, by Simon R. Saunders and Alejandro Aragon-Zavala, ISBN 978-0-470-84879-1; March 2007 (2</a:t>
            </a:r>
            <a:r>
              <a:rPr lang="en-US" sz="2000" baseline="30000" dirty="0"/>
              <a:t>nd</a:t>
            </a:r>
            <a:r>
              <a:rPr lang="en-US" sz="2000" dirty="0"/>
              <a:t> edition</a:t>
            </a:r>
            <a:r>
              <a:rPr lang="en-US" sz="2000" dirty="0" smtClean="0"/>
              <a:t>).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u="sng" dirty="0" smtClean="0"/>
              <a:t>Optional References:</a:t>
            </a:r>
            <a:endParaRPr lang="en-US" sz="20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/>
              <a:t>Wireless Communications and Networks</a:t>
            </a:r>
            <a:r>
              <a:rPr lang="en-US" sz="2000" dirty="0"/>
              <a:t>, by William Stallings, ISBN 0-13-040864-6, 2002 (1</a:t>
            </a:r>
            <a:r>
              <a:rPr lang="en-US" sz="2000" baseline="30000" dirty="0"/>
              <a:t>st</a:t>
            </a:r>
            <a:r>
              <a:rPr lang="en-US" sz="2000" dirty="0"/>
              <a:t> edition</a:t>
            </a:r>
            <a:r>
              <a:rPr lang="en-US" sz="2000" dirty="0" smtClean="0"/>
              <a:t>);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i="1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 smtClean="0"/>
              <a:t>Wireless Communication Networks and Systems, </a:t>
            </a:r>
            <a:r>
              <a:rPr lang="en-US" sz="2000" dirty="0" smtClean="0"/>
              <a:t>by Corey Beard &amp; William Stallings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edition); all material copyright 2016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u="sng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i="1" dirty="0"/>
              <a:t>Wireless Communications Principles and Practice</a:t>
            </a:r>
            <a:r>
              <a:rPr lang="en-US" sz="2000" dirty="0"/>
              <a:t>, by Theodore S. Rappaport, ISBN 0-13-042232-0 (2</a:t>
            </a:r>
            <a:r>
              <a:rPr lang="en-US" sz="2000" baseline="30000" dirty="0"/>
              <a:t>nd</a:t>
            </a:r>
            <a:r>
              <a:rPr lang="en-US" sz="2000" dirty="0"/>
              <a:t> edition)</a:t>
            </a:r>
            <a:endParaRPr lang="en-US" sz="2000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Additional reference materials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0284" y="6611779"/>
            <a:ext cx="3884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CxP </a:t>
            </a:r>
            <a:r>
              <a:rPr lang="en-US" sz="1000" dirty="0"/>
              <a:t>70022-</a:t>
            </a:r>
            <a:r>
              <a:rPr lang="en-US" sz="1000" dirty="0" smtClean="0"/>
              <a:t>01, </a:t>
            </a:r>
            <a:r>
              <a:rPr lang="en-US" sz="1000" i="1" dirty="0" smtClean="0"/>
              <a:t>C3I Interoperability Standards Book, Vol.1</a:t>
            </a:r>
            <a:r>
              <a:rPr lang="en-US" sz="1000" dirty="0" smtClean="0"/>
              <a:t>, pg. 15</a:t>
            </a:r>
            <a:endParaRPr lang="en-US" sz="1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General properties of wireless networks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6568" y="890545"/>
            <a:ext cx="828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 Question: Name key properties that make wireless networking </a:t>
            </a:r>
            <a:r>
              <a:rPr lang="en-US" sz="2000" smtClean="0"/>
              <a:t>different </a:t>
            </a:r>
          </a:p>
          <a:p>
            <a:r>
              <a:rPr lang="en-US" sz="2000" dirty="0" smtClean="0"/>
              <a:t>than wired networking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321" y="2451954"/>
            <a:ext cx="80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Wireless Communications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Mobility: Communicate in ways you couldn’t accomplish otherwise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Cheaper: eliminate infrastructure of wired systems, lower cost links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Easier to broadcast: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Provides a relatively low cost of content distribution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Can add users in a cost-effective manner (point-to-multipoint)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1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0284" y="6611779"/>
            <a:ext cx="3884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CxP </a:t>
            </a:r>
            <a:r>
              <a:rPr lang="en-US" sz="1000" dirty="0"/>
              <a:t>70022-</a:t>
            </a:r>
            <a:r>
              <a:rPr lang="en-US" sz="1000" dirty="0" smtClean="0"/>
              <a:t>01, </a:t>
            </a:r>
            <a:r>
              <a:rPr lang="en-US" sz="1000" i="1" dirty="0" smtClean="0"/>
              <a:t>C3I Interoperability Standards Book, Vol.1</a:t>
            </a:r>
            <a:r>
              <a:rPr lang="en-US" sz="1000" dirty="0" smtClean="0"/>
              <a:t>, pg. 15</a:t>
            </a:r>
            <a:endParaRPr lang="en-US" sz="1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Wireless data networks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32738" y="508003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6568" y="890545"/>
            <a:ext cx="7399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Class Question: Let’s name the </a:t>
            </a:r>
            <a:r>
              <a:rPr lang="en-US" sz="2000" dirty="0" smtClean="0"/>
              <a:t>majority </a:t>
            </a:r>
            <a:r>
              <a:rPr lang="en-US" sz="2000" dirty="0" smtClean="0"/>
              <a:t>of the major wireless data </a:t>
            </a:r>
          </a:p>
          <a:p>
            <a:r>
              <a:rPr lang="en-US" sz="2000" dirty="0" smtClean="0"/>
              <a:t>networks/categories: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628" y="1971565"/>
            <a:ext cx="80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Wireless Data Networks</a:t>
            </a:r>
          </a:p>
          <a:p>
            <a:pPr algn="ctr"/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Many transmitters and receivers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Users can be mobile (dynamic, not static networks)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Communications are packet-based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10 years ago: cellular systems had lots of low-capability devices and focus was on voice (connection-oriented) communications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Now, in wireless data communications: intelligence is more distributed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/>
              <a:t>Importantly, characteristics of wireless cannot be compartmentalized: all OSI layers can be affected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773265"/>
            <a:ext cx="8229600" cy="534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Guglielmo</a:t>
            </a:r>
            <a:r>
              <a:rPr lang="en-US" sz="2800" dirty="0"/>
              <a:t> Marconi invented the wireless telegraph in </a:t>
            </a:r>
            <a:r>
              <a:rPr lang="en-US" sz="2800" dirty="0" smtClean="0"/>
              <a:t>1896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Communication by encoding alphanumeric characters in analog signal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Sent telegraphic signals across the Atlantic </a:t>
            </a:r>
            <a:r>
              <a:rPr lang="en-US" sz="2400" dirty="0" smtClean="0"/>
              <a:t>Ocean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Communications satellites launched in </a:t>
            </a:r>
            <a:r>
              <a:rPr lang="en-US" sz="2800" dirty="0" smtClean="0"/>
              <a:t>1960s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Advances in wireless technology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Radio, television, mobile </a:t>
            </a:r>
            <a:r>
              <a:rPr lang="en-US" sz="2400" dirty="0" smtClean="0"/>
              <a:t>telephone</a:t>
            </a:r>
            <a:r>
              <a:rPr lang="en-US" sz="2400" dirty="0"/>
              <a:t>, </a:t>
            </a:r>
            <a:r>
              <a:rPr lang="en-US" sz="2400" dirty="0" smtClean="0"/>
              <a:t>mobile data, communication satellites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More recently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Wireless </a:t>
            </a:r>
            <a:r>
              <a:rPr lang="en-US" sz="2400" dirty="0"/>
              <a:t>networking, cellular </a:t>
            </a:r>
            <a:r>
              <a:rPr lang="en-US" sz="2400" dirty="0" smtClean="0"/>
              <a:t>technology, mobile apps, Internet of Things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6"/>
            <a:ext cx="8229600" cy="4121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Wireless comes of age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508154"/>
            <a:ext cx="8319911" cy="9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94081</TotalTime>
  <Words>3414</Words>
  <Application>Microsoft Macintosh PowerPoint</Application>
  <PresentationFormat>On-screen Show (4:3)</PresentationFormat>
  <Paragraphs>617</Paragraphs>
  <Slides>68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Calibri</vt:lpstr>
      <vt:lpstr>Courier New</vt:lpstr>
      <vt:lpstr>Lucida Grande</vt:lpstr>
      <vt:lpstr>ＭＳ Ｐゴシック</vt:lpstr>
      <vt:lpstr>Symbol</vt:lpstr>
      <vt:lpstr>Times New Roman</vt:lpstr>
      <vt:lpstr>Wingdings</vt:lpstr>
      <vt:lpstr>Arial</vt:lpstr>
      <vt:lpstr>Office Theme</vt:lpstr>
      <vt:lpstr>Equation</vt:lpstr>
      <vt:lpstr>Photo Editor Photo</vt:lpstr>
      <vt:lpstr>TLEN 5830 Wireless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Signals &amp; Decibels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s(t) = A sin (2πft + ϕ)</vt:lpstr>
      <vt:lpstr>PowerPoint Presentation</vt:lpstr>
      <vt:lpstr>PowerPoint Presentation</vt:lpstr>
      <vt:lpstr>Frequency Components of Square Wave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BioServe Space Technologies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Gifford</dc:creator>
  <cp:lastModifiedBy>Kevin K Gifford</cp:lastModifiedBy>
  <cp:revision>2120</cp:revision>
  <cp:lastPrinted>2016-08-22T15:06:19Z</cp:lastPrinted>
  <dcterms:created xsi:type="dcterms:W3CDTF">2012-03-12T15:30:31Z</dcterms:created>
  <dcterms:modified xsi:type="dcterms:W3CDTF">2018-08-28T01:09:43Z</dcterms:modified>
</cp:coreProperties>
</file>